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
      <p:font typeface="Montserrat"/>
      <p:regular r:id="rId25"/>
    </p:embeddedFont>
    <p:embeddedFont>
      <p:font typeface="Montserrat"/>
      <p:regular r:id="rId26"/>
    </p:embeddedFont>
    <p:embeddedFont>
      <p:font typeface="Montserrat"/>
      <p:regular r:id="rId27"/>
    </p:embeddedFont>
    <p:embeddedFont>
      <p:font typeface="Montserrat"/>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I’m shivang, and today I’ll walk you through my MSc Analytics practicum on Bengaluru’s restaurant landscape. We’ll cover how we transformed raw Zomato data into actionable insights through cleaning, exploratory and spatial analysis, sentiment mining, and interactive dashboards, demonstrating cohesive methodologies and real-world applications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9 consolidates our sentiment pipeline and composite metric. After parsing reviews and cleaning text, we calculated sentiment polarity and extracted ratings per review. These were averaged per restaurant and combined with vote-based weighting into a single composite score, then scaled to match the 0–5 star format, capturing both textual nuance and engagement volume."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Sentiment-weighted scores being more conservative, penalizes establishments with sparse or mixed reviews. Regression Scatter Details:
Moderate Correlation (r ≈ 0.6): The red trendline slopes upward, confirming that higher star ratings generally align with higher composite scores.
Vertical Spread: At each star rating level (e.g., 4.0), composite scores vary significantly (±1.0), surfacing restaurants where text sentiment diverges from the star label.
Hidden Gems &amp; Outliers: Points above the line represent venues whose positive reviews exceed their star ratings, while points below indicate potentially over‑rated restaurants with mixed or negative feedback.
This chart shows how star ratings and our sentiment‑weighted “review score” differ by neighbourhood:
Positive bars (e.g. Bannerghatta Road, BTM, JP Nagar) mean the original star rating exceeds the review score—suggesting a slight inflation of stars relative to textual feedback.
Negative bars (e.g. Indiranagar, Old Airport Road, MG Road) mean the review score outpaces the star rating—indicating these areas may have hidden gems that customers praise in reviews more than their stars imply.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&amp; Feature Engineering
Implement end-to-end cleaning and imputation for trustworthy analysis.
Exploratory &amp; geospatial insights
Uncover patterns through statistical summaries, visualizations, and geospatial mappings.
Review sentiment quantification
Mine and quantify textual feedback to enhance rating insights.
Composite performance metrics
 Develop a composite score blending quantitative ratings, sentiment, and engagement volume.
Interactive recommendation dashboard
Deliver dynamic dashboard to help consumers find restaurants that match their preferences.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Slide 8, we address the unstructured nature of customer reviews. Each record includes a stringified list of tuples, so we used ast.literal_eval for safe parsing, corrected encoding with ftfy, and cleaned the text via regex and stopword removal, preparing the corpus for sentiment analysis."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shivang-18.github.io/top5_cuisines_by_location.html"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90913"/>
            <a:ext cx="7627382" cy="2138124"/>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Zomato Restaurants Analysis: Multi-Dimensional Insights Dashboard</a:t>
            </a:r>
            <a:endParaRPr lang="en-US" sz="4450" dirty="0"/>
          </a:p>
        </p:txBody>
      </p:sp>
      <p:sp>
        <p:nvSpPr>
          <p:cNvPr id="4" name="Text 1"/>
          <p:cNvSpPr/>
          <p:nvPr/>
        </p:nvSpPr>
        <p:spPr>
          <a:xfrm>
            <a:off x="758309" y="4053959"/>
            <a:ext cx="76273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5" name="Text 2"/>
          <p:cNvSpPr/>
          <p:nvPr/>
        </p:nvSpPr>
        <p:spPr>
          <a:xfrm>
            <a:off x="758309" y="4644390"/>
            <a:ext cx="76273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6" name="Text 3"/>
          <p:cNvSpPr/>
          <p:nvPr/>
        </p:nvSpPr>
        <p:spPr>
          <a:xfrm>
            <a:off x="758309" y="5316022"/>
            <a:ext cx="6275189" cy="570071"/>
          </a:xfrm>
          <a:prstGeom prst="rect">
            <a:avLst/>
          </a:prstGeom>
          <a:noFill/>
          <a:ln/>
        </p:spPr>
        <p:txBody>
          <a:bodyPr wrap="none" lIns="0" tIns="0" rIns="0" bIns="0" rtlCol="0" anchor="t"/>
          <a:lstStyle/>
          <a:p>
            <a:pPr algn="l" indent="0" marL="0">
              <a:lnSpc>
                <a:spcPts val="4450"/>
              </a:lnSpc>
              <a:buNone/>
            </a:pPr>
            <a:r>
              <a:rPr lang="en-US" sz="3550" b="1" dirty="0">
                <a:solidFill>
                  <a:srgbClr val="272525"/>
                </a:solidFill>
                <a:latin typeface="Barlow Bold" pitchFamily="34" charset="0"/>
                <a:ea typeface="Barlow Bold" pitchFamily="34" charset="-122"/>
                <a:cs typeface="Barlow Bold" pitchFamily="34" charset="-120"/>
              </a:rPr>
              <a:t>MSc Analytics Practicum – NTU</a:t>
            </a:r>
            <a:endParaRPr lang="en-US" sz="3550" dirty="0"/>
          </a:p>
        </p:txBody>
      </p:sp>
      <p:sp>
        <p:nvSpPr>
          <p:cNvPr id="7" name="Text 4"/>
          <p:cNvSpPr/>
          <p:nvPr/>
        </p:nvSpPr>
        <p:spPr>
          <a:xfrm>
            <a:off x="758309" y="6211014"/>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7068F4"/>
                </a:solidFill>
                <a:latin typeface="Barlow Bold" pitchFamily="34" charset="0"/>
                <a:ea typeface="Barlow Bold" pitchFamily="34" charset="-122"/>
                <a:cs typeface="Barlow Bold" pitchFamily="34" charset="-120"/>
              </a:rPr>
              <a:t>Singh Shivang</a:t>
            </a: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823436"/>
            <a:ext cx="6858833" cy="605671"/>
          </a:xfrm>
          <a:prstGeom prst="rect">
            <a:avLst/>
          </a:prstGeom>
          <a:noFill/>
          <a:ln/>
        </p:spPr>
        <p:txBody>
          <a:bodyPr wrap="none" lIns="0" tIns="0" rIns="0" bIns="0" rtlCol="0" anchor="t"/>
          <a:lstStyle/>
          <a:p>
            <a:pPr algn="l" indent="0" marL="0">
              <a:lnSpc>
                <a:spcPts val="4750"/>
              </a:lnSpc>
              <a:buNone/>
            </a:pPr>
            <a:r>
              <a:rPr lang="en-US" sz="3800" b="1" dirty="0">
                <a:solidFill>
                  <a:srgbClr val="7068F4"/>
                </a:solidFill>
                <a:latin typeface="Barlow Bold" pitchFamily="34" charset="0"/>
                <a:ea typeface="Barlow Bold" pitchFamily="34" charset="-122"/>
                <a:cs typeface="Barlow Bold" pitchFamily="34" charset="-120"/>
              </a:rPr>
              <a:t>Sentiment &amp; Composite Scoring</a:t>
            </a:r>
            <a:endParaRPr lang="en-US" sz="3800" dirty="0"/>
          </a:p>
        </p:txBody>
      </p:sp>
      <p:pic>
        <p:nvPicPr>
          <p:cNvPr id="4" name="Image 1" descr="preencoded.png">    </p:cNvPr>
          <p:cNvPicPr>
            <a:picLocks noChangeAspect="1"/>
          </p:cNvPicPr>
          <p:nvPr/>
        </p:nvPicPr>
        <p:blipFill>
          <a:blip r:embed="rId2"/>
          <a:stretch>
            <a:fillRect/>
          </a:stretch>
        </p:blipFill>
        <p:spPr>
          <a:xfrm>
            <a:off x="758309" y="1705332"/>
            <a:ext cx="3813691" cy="736640"/>
          </a:xfrm>
          <a:prstGeom prst="rect">
            <a:avLst/>
          </a:prstGeom>
        </p:spPr>
      </p:pic>
      <p:sp>
        <p:nvSpPr>
          <p:cNvPr id="5" name="Text 1"/>
          <p:cNvSpPr/>
          <p:nvPr/>
        </p:nvSpPr>
        <p:spPr>
          <a:xfrm>
            <a:off x="1453515" y="2718197"/>
            <a:ext cx="2423160" cy="302776"/>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Barlow Bold" pitchFamily="34" charset="0"/>
                <a:ea typeface="Barlow Bold" pitchFamily="34" charset="-122"/>
                <a:cs typeface="Barlow Bold" pitchFamily="34" charset="-120"/>
              </a:rPr>
              <a:t>Sentiment Scoring </a:t>
            </a:r>
            <a:endParaRPr lang="en-US" sz="1900" dirty="0"/>
          </a:p>
        </p:txBody>
      </p:sp>
      <p:sp>
        <p:nvSpPr>
          <p:cNvPr id="6" name="Text 2"/>
          <p:cNvSpPr/>
          <p:nvPr/>
        </p:nvSpPr>
        <p:spPr>
          <a:xfrm>
            <a:off x="942380" y="3131463"/>
            <a:ext cx="3445550" cy="891659"/>
          </a:xfrm>
          <a:prstGeom prst="rect">
            <a:avLst/>
          </a:prstGeom>
          <a:noFill/>
          <a:ln/>
        </p:spPr>
        <p:txBody>
          <a:bodyPr wrap="square" lIns="0" tIns="0" rIns="0" bIns="0" rtlCol="0" anchor="t"/>
          <a:lstStyle/>
          <a:p>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Computed TextBlob polarity </a:t>
            </a:r>
            <a:pPr algn="ctr" indent="0" marL="0">
              <a:lnSpc>
                <a:spcPts val="2300"/>
              </a:lnSpc>
              <a:buNone/>
            </a:pPr>
            <a:r>
              <a:rPr lang="en-US" sz="1450" dirty="0">
                <a:solidFill>
                  <a:srgbClr val="272525"/>
                </a:solidFill>
                <a:highlight>
                  <a:srgbClr val="D2CFFC"/>
                </a:highlight>
                <a:latin typeface="Consolas" pitchFamily="34" charset="0"/>
                <a:ea typeface="Consolas" pitchFamily="34" charset="-122"/>
                <a:cs typeface="Consolas" pitchFamily="34" charset="-120"/>
              </a:rPr>
              <a:t>(−1 to +1)</a:t>
            </a:r>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 and extracted numeric ratings from each review.</a:t>
            </a:r>
            <a:endParaRPr lang="en-US" sz="1450" dirty="0"/>
          </a:p>
        </p:txBody>
      </p:sp>
      <p:pic>
        <p:nvPicPr>
          <p:cNvPr id="7" name="Image 2" descr="preencoded.png">    </p:cNvPr>
          <p:cNvPicPr>
            <a:picLocks noChangeAspect="1"/>
          </p:cNvPicPr>
          <p:nvPr/>
        </p:nvPicPr>
        <p:blipFill>
          <a:blip r:embed="rId3"/>
          <a:stretch>
            <a:fillRect/>
          </a:stretch>
        </p:blipFill>
        <p:spPr>
          <a:xfrm>
            <a:off x="4572000" y="1705332"/>
            <a:ext cx="3813691" cy="736640"/>
          </a:xfrm>
          <a:prstGeom prst="rect">
            <a:avLst/>
          </a:prstGeom>
        </p:spPr>
      </p:pic>
      <p:sp>
        <p:nvSpPr>
          <p:cNvPr id="8" name="Text 3"/>
          <p:cNvSpPr/>
          <p:nvPr/>
        </p:nvSpPr>
        <p:spPr>
          <a:xfrm>
            <a:off x="5267206" y="2718197"/>
            <a:ext cx="2423160" cy="302776"/>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Barlow Bold" pitchFamily="34" charset="0"/>
                <a:ea typeface="Barlow Bold" pitchFamily="34" charset="-122"/>
                <a:cs typeface="Barlow Bold" pitchFamily="34" charset="-120"/>
              </a:rPr>
              <a:t>Aggregation</a:t>
            </a:r>
            <a:endParaRPr lang="en-US" sz="1900" dirty="0"/>
          </a:p>
        </p:txBody>
      </p:sp>
      <p:sp>
        <p:nvSpPr>
          <p:cNvPr id="9" name="Text 4"/>
          <p:cNvSpPr/>
          <p:nvPr/>
        </p:nvSpPr>
        <p:spPr>
          <a:xfrm>
            <a:off x="4756071" y="3131463"/>
            <a:ext cx="3445550" cy="884039"/>
          </a:xfrm>
          <a:prstGeom prst="rect">
            <a:avLst/>
          </a:prstGeom>
          <a:noFill/>
          <a:ln/>
        </p:spPr>
        <p:txBody>
          <a:bodyPr wrap="square" lIns="0" tIns="0" rIns="0" bIns="0" rtlCol="0" anchor="t"/>
          <a:lstStyle/>
          <a:p>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Grouped by restaurant to get average sentiment, average extracted rating, and review count.</a:t>
            </a:r>
            <a:endParaRPr lang="en-US" sz="1450" dirty="0"/>
          </a:p>
        </p:txBody>
      </p:sp>
      <p:pic>
        <p:nvPicPr>
          <p:cNvPr id="10" name="Image 3" descr="preencoded.png">    </p:cNvPr>
          <p:cNvPicPr>
            <a:picLocks noChangeAspect="1"/>
          </p:cNvPicPr>
          <p:nvPr/>
        </p:nvPicPr>
        <p:blipFill>
          <a:blip r:embed="rId4"/>
          <a:stretch>
            <a:fillRect/>
          </a:stretch>
        </p:blipFill>
        <p:spPr>
          <a:xfrm>
            <a:off x="758309" y="4483418"/>
            <a:ext cx="3813691" cy="736640"/>
          </a:xfrm>
          <a:prstGeom prst="rect">
            <a:avLst/>
          </a:prstGeom>
        </p:spPr>
      </p:pic>
      <p:sp>
        <p:nvSpPr>
          <p:cNvPr id="11" name="Text 5"/>
          <p:cNvSpPr/>
          <p:nvPr/>
        </p:nvSpPr>
        <p:spPr>
          <a:xfrm>
            <a:off x="1453515" y="5496282"/>
            <a:ext cx="2423160" cy="302776"/>
          </a:xfrm>
          <a:prstGeom prst="rect">
            <a:avLst/>
          </a:prstGeom>
          <a:noFill/>
          <a:ln/>
        </p:spPr>
        <p:txBody>
          <a:bodyPr wrap="none" lIns="0" tIns="0" rIns="0" bIns="0" rtlCol="0" anchor="t"/>
          <a:lstStyle/>
          <a:p>
            <a:pPr algn="ctr" indent="0" marL="0">
              <a:lnSpc>
                <a:spcPts val="2350"/>
              </a:lnSpc>
              <a:buNone/>
            </a:pPr>
            <a:r>
              <a:rPr lang="en-US" sz="1900" b="1" dirty="0">
                <a:solidFill>
                  <a:srgbClr val="272525"/>
                </a:solidFill>
                <a:latin typeface="Barlow Bold" pitchFamily="34" charset="0"/>
                <a:ea typeface="Barlow Bold" pitchFamily="34" charset="-122"/>
                <a:cs typeface="Barlow Bold" pitchFamily="34" charset="-120"/>
              </a:rPr>
              <a:t>Composite Score</a:t>
            </a:r>
            <a:endParaRPr lang="en-US" sz="1900" dirty="0"/>
          </a:p>
        </p:txBody>
      </p:sp>
      <p:sp>
        <p:nvSpPr>
          <p:cNvPr id="12" name="Text 6"/>
          <p:cNvSpPr/>
          <p:nvPr/>
        </p:nvSpPr>
        <p:spPr>
          <a:xfrm>
            <a:off x="942380" y="5909548"/>
            <a:ext cx="3445550" cy="60459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highlight>
                  <a:srgbClr val="D2CFFC"/>
                </a:highlight>
                <a:latin typeface="Consolas" pitchFamily="34" charset="0"/>
                <a:ea typeface="Consolas" pitchFamily="34" charset="-122"/>
                <a:cs typeface="Consolas" pitchFamily="34" charset="-120"/>
              </a:rPr>
              <a:t>Raw score = mean(extracted rating, sentiment)</a:t>
            </a:r>
            <a:endParaRPr lang="en-US" sz="1450" dirty="0"/>
          </a:p>
        </p:txBody>
      </p:sp>
      <p:sp>
        <p:nvSpPr>
          <p:cNvPr id="13" name="Text 7"/>
          <p:cNvSpPr/>
          <p:nvPr/>
        </p:nvSpPr>
        <p:spPr>
          <a:xfrm>
            <a:off x="942380" y="6578560"/>
            <a:ext cx="3445550" cy="30230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highlight>
                  <a:srgbClr val="D2CFFC"/>
                </a:highlight>
                <a:latin typeface="Consolas" pitchFamily="34" charset="0"/>
                <a:ea typeface="Consolas" pitchFamily="34" charset="-122"/>
                <a:cs typeface="Consolas" pitchFamily="34" charset="-120"/>
              </a:rPr>
              <a:t>weighted_factor =  1 + ln(1+votes)/5</a:t>
            </a:r>
            <a:endParaRPr lang="en-US" sz="1450" dirty="0"/>
          </a:p>
        </p:txBody>
      </p:sp>
      <p:pic>
        <p:nvPicPr>
          <p:cNvPr id="14" name="Image 4" descr="preencoded.png">    </p:cNvPr>
          <p:cNvPicPr>
            <a:picLocks noChangeAspect="1"/>
          </p:cNvPicPr>
          <p:nvPr/>
        </p:nvPicPr>
        <p:blipFill>
          <a:blip r:embed="rId5"/>
          <a:stretch>
            <a:fillRect/>
          </a:stretch>
        </p:blipFill>
        <p:spPr>
          <a:xfrm>
            <a:off x="4572000" y="4483418"/>
            <a:ext cx="3813691" cy="736640"/>
          </a:xfrm>
          <a:prstGeom prst="rect">
            <a:avLst/>
          </a:prstGeom>
        </p:spPr>
      </p:pic>
      <p:sp>
        <p:nvSpPr>
          <p:cNvPr id="15" name="Text 8"/>
          <p:cNvSpPr/>
          <p:nvPr/>
        </p:nvSpPr>
        <p:spPr>
          <a:xfrm>
            <a:off x="4756071" y="5496282"/>
            <a:ext cx="3445550" cy="605552"/>
          </a:xfrm>
          <a:prstGeom prst="rect">
            <a:avLst/>
          </a:prstGeom>
          <a:noFill/>
          <a:ln/>
        </p:spPr>
        <p:txBody>
          <a:bodyPr wrap="square" lIns="0" tIns="0" rIns="0" bIns="0" rtlCol="0" anchor="t"/>
          <a:lstStyle/>
          <a:p>
            <a:pPr algn="ctr" indent="0" marL="0">
              <a:lnSpc>
                <a:spcPts val="2350"/>
              </a:lnSpc>
              <a:buNone/>
            </a:pPr>
            <a:r>
              <a:rPr lang="en-US" sz="1900" b="1" dirty="0">
                <a:solidFill>
                  <a:srgbClr val="272525"/>
                </a:solidFill>
                <a:latin typeface="Barlow Bold" pitchFamily="34" charset="0"/>
                <a:ea typeface="Barlow Bold" pitchFamily="34" charset="-122"/>
                <a:cs typeface="Barlow Bold" pitchFamily="34" charset="-120"/>
              </a:rPr>
              <a:t>Voila! our own restaurant rating!</a:t>
            </a:r>
            <a:endParaRPr lang="en-US" sz="1900" dirty="0"/>
          </a:p>
        </p:txBody>
      </p:sp>
      <p:sp>
        <p:nvSpPr>
          <p:cNvPr id="16" name="Text 9"/>
          <p:cNvSpPr/>
          <p:nvPr/>
        </p:nvSpPr>
        <p:spPr>
          <a:xfrm>
            <a:off x="4756071" y="6212324"/>
            <a:ext cx="3445550" cy="604599"/>
          </a:xfrm>
          <a:prstGeom prst="rect">
            <a:avLst/>
          </a:prstGeom>
          <a:noFill/>
          <a:ln/>
        </p:spPr>
        <p:txBody>
          <a:bodyPr wrap="square" lIns="0" tIns="0" rIns="0" bIns="0" rtlCol="0" anchor="t"/>
          <a:lstStyle/>
          <a:p>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Finally, we compute  </a:t>
            </a:r>
            <a:pPr algn="ctr" indent="0" marL="0">
              <a:lnSpc>
                <a:spcPts val="2300"/>
              </a:lnSpc>
              <a:buNone/>
            </a:pPr>
            <a:r>
              <a:rPr lang="en-US" sz="1450" dirty="0">
                <a:solidFill>
                  <a:srgbClr val="272525"/>
                </a:solidFill>
                <a:highlight>
                  <a:srgbClr val="D2CFFC"/>
                </a:highlight>
                <a:latin typeface="Consolas" pitchFamily="34" charset="0"/>
                <a:ea typeface="Consolas" pitchFamily="34" charset="-122"/>
                <a:cs typeface="Consolas" pitchFamily="34" charset="-120"/>
              </a:rPr>
              <a:t>avg_review_score = raw_score * weighted_factor</a:t>
            </a:r>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 </a:t>
            </a:r>
            <a:endParaRPr lang="en-US" sz="1450" dirty="0"/>
          </a:p>
        </p:txBody>
      </p:sp>
      <p:sp>
        <p:nvSpPr>
          <p:cNvPr id="17" name="Text 10"/>
          <p:cNvSpPr/>
          <p:nvPr/>
        </p:nvSpPr>
        <p:spPr>
          <a:xfrm>
            <a:off x="4756071" y="6927413"/>
            <a:ext cx="3445550" cy="294680"/>
          </a:xfrm>
          <a:prstGeom prst="rect">
            <a:avLst/>
          </a:prstGeom>
          <a:noFill/>
          <a:ln/>
        </p:spPr>
        <p:txBody>
          <a:bodyPr wrap="none" lIns="0" tIns="0" rIns="0" bIns="0" rtlCol="0" anchor="t"/>
          <a:lstStyle/>
          <a:p>
            <a:pPr algn="ctr" indent="0" marL="0">
              <a:lnSpc>
                <a:spcPts val="2300"/>
              </a:lnSpc>
              <a:buNone/>
            </a:pPr>
            <a:r>
              <a:rPr lang="en-US" sz="1450" dirty="0">
                <a:solidFill>
                  <a:srgbClr val="272525"/>
                </a:solidFill>
                <a:latin typeface="Montserrat" pitchFamily="34" charset="0"/>
                <a:ea typeface="Montserrat" pitchFamily="34" charset="-122"/>
                <a:cs typeface="Montserrat" pitchFamily="34" charset="-120"/>
              </a:rPr>
              <a:t>then min–max normalized to 0–5</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216104"/>
            <a:ext cx="12527399"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Star ratings VS Derived Review Scores - The Truth</a:t>
            </a:r>
            <a:endParaRPr lang="en-US" sz="4450" dirty="0"/>
          </a:p>
        </p:txBody>
      </p:sp>
      <p:sp>
        <p:nvSpPr>
          <p:cNvPr id="3" name="Shape 1"/>
          <p:cNvSpPr/>
          <p:nvPr/>
        </p:nvSpPr>
        <p:spPr>
          <a:xfrm>
            <a:off x="758309" y="2362081"/>
            <a:ext cx="4226838" cy="4651415"/>
          </a:xfrm>
          <a:prstGeom prst="roundRect">
            <a:avLst>
              <a:gd name="adj" fmla="val 4613"/>
            </a:avLst>
          </a:prstGeom>
          <a:solidFill>
            <a:srgbClr val="EEEFF5"/>
          </a:solidFill>
          <a:ln/>
          <a:effectLst>
            <a:outerShdw sx="100000" sy="100000" kx="0" ky="0" algn="bl" rotWithShape="0" blurRad="53340" dist="26670" dir="13500000">
              <a:srgbClr val="ffffff">
                <a:alpha val="70000"/>
              </a:srgbClr>
            </a:outerShdw>
          </a:effectLst>
        </p:spPr>
      </p:sp>
      <p:sp>
        <p:nvSpPr>
          <p:cNvPr id="4" name="Text 2"/>
          <p:cNvSpPr/>
          <p:nvPr/>
        </p:nvSpPr>
        <p:spPr>
          <a:xfrm>
            <a:off x="1161217" y="2578656"/>
            <a:ext cx="3420904" cy="427553"/>
          </a:xfrm>
          <a:prstGeom prst="rect">
            <a:avLst/>
          </a:prstGeom>
          <a:noFill/>
          <a:ln/>
        </p:spPr>
        <p:txBody>
          <a:bodyPr wrap="none" lIns="0" tIns="0" rIns="0" bIns="0" rtlCol="0" anchor="t"/>
          <a:lstStyle/>
          <a:p>
            <a:pPr algn="ctr"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Median comparison</a:t>
            </a:r>
            <a:endParaRPr lang="en-US" sz="2650" dirty="0"/>
          </a:p>
        </p:txBody>
      </p:sp>
      <p:pic>
        <p:nvPicPr>
          <p:cNvPr id="5" name="Image 0" descr="preencoded.png">    </p:cNvPr>
          <p:cNvPicPr>
            <a:picLocks noChangeAspect="1"/>
          </p:cNvPicPr>
          <p:nvPr/>
        </p:nvPicPr>
        <p:blipFill>
          <a:blip r:embed="rId1"/>
          <a:stretch>
            <a:fillRect/>
          </a:stretch>
        </p:blipFill>
        <p:spPr>
          <a:xfrm>
            <a:off x="974884" y="3249930"/>
            <a:ext cx="3793688" cy="2263140"/>
          </a:xfrm>
          <a:prstGeom prst="rect">
            <a:avLst/>
          </a:prstGeom>
        </p:spPr>
      </p:pic>
      <p:sp>
        <p:nvSpPr>
          <p:cNvPr id="6" name="Text 3"/>
          <p:cNvSpPr/>
          <p:nvPr/>
        </p:nvSpPr>
        <p:spPr>
          <a:xfrm>
            <a:off x="974884" y="5756791"/>
            <a:ext cx="3793688" cy="1040130"/>
          </a:xfrm>
          <a:prstGeom prst="rect">
            <a:avLst/>
          </a:prstGeom>
          <a:noFill/>
          <a:ln/>
        </p:spPr>
        <p:txBody>
          <a:bodyPr wrap="square" lIns="0" tIns="0" rIns="0" bIns="0" rtlCol="0" anchor="t"/>
          <a:lstStyle/>
          <a:p>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median of the scaled review score </a:t>
            </a:r>
            <a:pPr algn="ctr"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sits lower (around 1.5)</a:t>
            </a:r>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than the median star rating (~3.8).</a:t>
            </a:r>
            <a:endParaRPr lang="en-US" sz="1700" dirty="0"/>
          </a:p>
        </p:txBody>
      </p:sp>
      <p:sp>
        <p:nvSpPr>
          <p:cNvPr id="7" name="Shape 4"/>
          <p:cNvSpPr/>
          <p:nvPr/>
        </p:nvSpPr>
        <p:spPr>
          <a:xfrm>
            <a:off x="5201722" y="2362081"/>
            <a:ext cx="4226838" cy="4651415"/>
          </a:xfrm>
          <a:prstGeom prst="roundRect">
            <a:avLst>
              <a:gd name="adj" fmla="val 4613"/>
            </a:avLst>
          </a:prstGeom>
          <a:solidFill>
            <a:srgbClr val="EEEFF5"/>
          </a:solidFill>
          <a:ln/>
          <a:effectLst>
            <a:outerShdw sx="100000" sy="100000" kx="0" ky="0" algn="bl" rotWithShape="0" blurRad="53340" dist="26670" dir="13500000">
              <a:srgbClr val="ffffff">
                <a:alpha val="70000"/>
              </a:srgbClr>
            </a:outerShdw>
          </a:effectLst>
        </p:spPr>
      </p:sp>
      <p:sp>
        <p:nvSpPr>
          <p:cNvPr id="8" name="Text 5"/>
          <p:cNvSpPr/>
          <p:nvPr/>
        </p:nvSpPr>
        <p:spPr>
          <a:xfrm>
            <a:off x="5604629" y="2578656"/>
            <a:ext cx="3420904" cy="427553"/>
          </a:xfrm>
          <a:prstGeom prst="rect">
            <a:avLst/>
          </a:prstGeom>
          <a:noFill/>
          <a:ln/>
        </p:spPr>
        <p:txBody>
          <a:bodyPr wrap="none" lIns="0" tIns="0" rIns="0" bIns="0" rtlCol="0" anchor="t"/>
          <a:lstStyle/>
          <a:p>
            <a:pPr algn="ctr"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Hint of Correlation</a:t>
            </a:r>
            <a:endParaRPr lang="en-US" sz="2650" dirty="0"/>
          </a:p>
        </p:txBody>
      </p:sp>
      <p:pic>
        <p:nvPicPr>
          <p:cNvPr id="9" name="Image 1" descr="preencoded.png">    </p:cNvPr>
          <p:cNvPicPr>
            <a:picLocks noChangeAspect="1"/>
          </p:cNvPicPr>
          <p:nvPr/>
        </p:nvPicPr>
        <p:blipFill>
          <a:blip r:embed="rId2"/>
          <a:stretch>
            <a:fillRect/>
          </a:stretch>
        </p:blipFill>
        <p:spPr>
          <a:xfrm>
            <a:off x="5418296" y="3249930"/>
            <a:ext cx="3793688" cy="2260878"/>
          </a:xfrm>
          <a:prstGeom prst="rect">
            <a:avLst/>
          </a:prstGeom>
        </p:spPr>
      </p:pic>
      <p:sp>
        <p:nvSpPr>
          <p:cNvPr id="10" name="Text 6"/>
          <p:cNvSpPr/>
          <p:nvPr/>
        </p:nvSpPr>
        <p:spPr>
          <a:xfrm>
            <a:off x="5418296" y="5754529"/>
            <a:ext cx="3793688" cy="1040130"/>
          </a:xfrm>
          <a:prstGeom prst="rect">
            <a:avLst/>
          </a:prstGeom>
          <a:noFill/>
          <a:ln/>
        </p:spPr>
        <p:txBody>
          <a:bodyPr wrap="square" lIns="0" tIns="0" rIns="0" bIns="0" rtlCol="0" anchor="t"/>
          <a:lstStyle/>
          <a:p>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Upward slope, confirms that </a:t>
            </a:r>
            <a:pPr algn="ctr" indent="0" marL="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higher star ratings generally align with higher composite scores.</a:t>
            </a:r>
            <a:endParaRPr lang="en-US" sz="1700" dirty="0"/>
          </a:p>
        </p:txBody>
      </p:sp>
      <p:sp>
        <p:nvSpPr>
          <p:cNvPr id="11" name="Shape 7"/>
          <p:cNvSpPr/>
          <p:nvPr/>
        </p:nvSpPr>
        <p:spPr>
          <a:xfrm>
            <a:off x="9645134" y="2362081"/>
            <a:ext cx="4226838" cy="4651415"/>
          </a:xfrm>
          <a:prstGeom prst="roundRect">
            <a:avLst>
              <a:gd name="adj" fmla="val 4613"/>
            </a:avLst>
          </a:prstGeom>
          <a:solidFill>
            <a:srgbClr val="EEEFF5"/>
          </a:solidFill>
          <a:ln/>
          <a:effectLst>
            <a:outerShdw sx="100000" sy="100000" kx="0" ky="0" algn="bl" rotWithShape="0" blurRad="53340" dist="26670" dir="13500000">
              <a:srgbClr val="ffffff">
                <a:alpha val="70000"/>
              </a:srgbClr>
            </a:outerShdw>
          </a:effectLst>
        </p:spPr>
      </p:sp>
      <p:sp>
        <p:nvSpPr>
          <p:cNvPr id="12" name="Text 8"/>
          <p:cNvSpPr/>
          <p:nvPr/>
        </p:nvSpPr>
        <p:spPr>
          <a:xfrm>
            <a:off x="10048042" y="2578656"/>
            <a:ext cx="3420904" cy="427553"/>
          </a:xfrm>
          <a:prstGeom prst="rect">
            <a:avLst/>
          </a:prstGeom>
          <a:noFill/>
          <a:ln/>
        </p:spPr>
        <p:txBody>
          <a:bodyPr wrap="none" lIns="0" tIns="0" rIns="0" bIns="0" rtlCol="0" anchor="t"/>
          <a:lstStyle/>
          <a:p>
            <a:pPr algn="ctr"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The Difference</a:t>
            </a:r>
            <a:endParaRPr lang="en-US" sz="2650" dirty="0"/>
          </a:p>
        </p:txBody>
      </p:sp>
      <p:pic>
        <p:nvPicPr>
          <p:cNvPr id="13" name="Image 2" descr="preencoded.png">    </p:cNvPr>
          <p:cNvPicPr>
            <a:picLocks noChangeAspect="1"/>
          </p:cNvPicPr>
          <p:nvPr/>
        </p:nvPicPr>
        <p:blipFill>
          <a:blip r:embed="rId3"/>
          <a:stretch>
            <a:fillRect/>
          </a:stretch>
        </p:blipFill>
        <p:spPr>
          <a:xfrm>
            <a:off x="9861709" y="3249930"/>
            <a:ext cx="3793688" cy="1882378"/>
          </a:xfrm>
          <a:prstGeom prst="rect">
            <a:avLst/>
          </a:prstGeom>
        </p:spPr>
      </p:pic>
      <p:sp>
        <p:nvSpPr>
          <p:cNvPr id="14" name="Text 9"/>
          <p:cNvSpPr/>
          <p:nvPr/>
        </p:nvSpPr>
        <p:spPr>
          <a:xfrm>
            <a:off x="9861709" y="5376029"/>
            <a:ext cx="3793688" cy="1386840"/>
          </a:xfrm>
          <a:prstGeom prst="rect">
            <a:avLst/>
          </a:prstGeom>
          <a:noFill/>
          <a:ln/>
        </p:spPr>
        <p:txBody>
          <a:bodyPr wrap="square" lIns="0" tIns="0" rIns="0" bIns="0" rtlCol="0" anchor="t"/>
          <a:lstStyle/>
          <a:p>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Sentiment analysis surfaces more positive impressions in central areas than the raw star averages suggest. </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752969"/>
            <a:ext cx="11450479"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Power BI Dashboard Recommendation Engine</a:t>
            </a:r>
            <a:endParaRPr lang="en-US" sz="4450" dirty="0"/>
          </a:p>
        </p:txBody>
      </p:sp>
      <p:sp>
        <p:nvSpPr>
          <p:cNvPr id="4" name="Text 1"/>
          <p:cNvSpPr/>
          <p:nvPr/>
        </p:nvSpPr>
        <p:spPr>
          <a:xfrm>
            <a:off x="758309" y="4790599"/>
            <a:ext cx="13113782" cy="433388"/>
          </a:xfrm>
          <a:prstGeom prst="rect">
            <a:avLst/>
          </a:prstGeom>
          <a:noFill/>
          <a:ln/>
        </p:spPr>
        <p:txBody>
          <a:bodyPr wrap="none" lIns="0" tIns="0" rIns="0" bIns="0" rtlCol="0" anchor="t"/>
          <a:lstStyle/>
          <a:p>
            <a:pPr algn="l" indent="0" marL="0">
              <a:lnSpc>
                <a:spcPts val="3400"/>
              </a:lnSpc>
              <a:buNone/>
            </a:pPr>
            <a:endParaRPr lang="en-US" sz="2100" dirty="0"/>
          </a:p>
        </p:txBody>
      </p:sp>
      <p:sp>
        <p:nvSpPr>
          <p:cNvPr id="5" name="Shape 2"/>
          <p:cNvSpPr/>
          <p:nvPr/>
        </p:nvSpPr>
        <p:spPr>
          <a:xfrm>
            <a:off x="758309" y="5467707"/>
            <a:ext cx="13113782" cy="1126569"/>
          </a:xfrm>
          <a:prstGeom prst="roundRect">
            <a:avLst>
              <a:gd name="adj" fmla="val 17309"/>
            </a:avLst>
          </a:prstGeom>
          <a:solidFill>
            <a:srgbClr val="EEEFF5"/>
          </a:solidFill>
          <a:ln/>
          <a:effectLst>
            <a:outerShdw sx="100000" sy="100000" kx="0" ky="0" algn="bl" rotWithShape="0" blurRad="53340" dist="26670" dir="13500000">
              <a:srgbClr val="ffffff">
                <a:alpha val="70000"/>
              </a:srgbClr>
            </a:outerShdw>
          </a:effectLst>
        </p:spPr>
      </p:sp>
      <p:sp>
        <p:nvSpPr>
          <p:cNvPr id="6" name="Text 3"/>
          <p:cNvSpPr/>
          <p:nvPr/>
        </p:nvSpPr>
        <p:spPr>
          <a:xfrm>
            <a:off x="974884" y="5684282"/>
            <a:ext cx="12680633" cy="693420"/>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Let's finally dive into the power BI dashboard which acts like a recommendation engine for any potential customer who's in search of a suitable restaurant.</a:t>
            </a:r>
            <a:endParaRPr lang="en-US" sz="1700" dirty="0"/>
          </a:p>
        </p:txBody>
      </p:sp>
      <p:sp>
        <p:nvSpPr>
          <p:cNvPr id="7" name="Text 4"/>
          <p:cNvSpPr/>
          <p:nvPr/>
        </p:nvSpPr>
        <p:spPr>
          <a:xfrm>
            <a:off x="758309" y="6837998"/>
            <a:ext cx="1311378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262063"/>
            <a:ext cx="7275195" cy="570071"/>
          </a:xfrm>
          <a:prstGeom prst="rect">
            <a:avLst/>
          </a:prstGeom>
          <a:noFill/>
          <a:ln/>
        </p:spPr>
        <p:txBody>
          <a:bodyPr wrap="none" lIns="0" tIns="0" rIns="0" bIns="0" rtlCol="0" anchor="t"/>
          <a:lstStyle/>
          <a:p>
            <a:pPr algn="l"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Key Findings and Recommendations</a:t>
            </a:r>
            <a:endParaRPr lang="en-US" sz="3550" dirty="0"/>
          </a:p>
        </p:txBody>
      </p:sp>
      <p:sp>
        <p:nvSpPr>
          <p:cNvPr id="4" name="Shape 1"/>
          <p:cNvSpPr/>
          <p:nvPr/>
        </p:nvSpPr>
        <p:spPr>
          <a:xfrm>
            <a:off x="2029539" y="2092047"/>
            <a:ext cx="1271230" cy="1290161"/>
          </a:xfrm>
          <a:prstGeom prst="roundRect">
            <a:avLst>
              <a:gd name="adj" fmla="val 12271"/>
            </a:avLst>
          </a:prstGeom>
          <a:solidFill>
            <a:srgbClr val="EEEFF5"/>
          </a:solidFill>
          <a:ln/>
          <a:effectLst>
            <a:outerShdw sx="100000" sy="100000" kx="0" ky="0" algn="bl" rotWithShape="0" blurRad="43180" dist="21590" dir="13500000">
              <a:srgbClr val="ffffff">
                <a:alpha val="70000"/>
              </a:srgbClr>
            </a:outerShdw>
          </a:effectLst>
        </p:spPr>
      </p:sp>
      <p:sp>
        <p:nvSpPr>
          <p:cNvPr id="5" name="Text 2"/>
          <p:cNvSpPr/>
          <p:nvPr/>
        </p:nvSpPr>
        <p:spPr>
          <a:xfrm>
            <a:off x="2543294" y="2584728"/>
            <a:ext cx="243721" cy="304681"/>
          </a:xfrm>
          <a:prstGeom prst="rect">
            <a:avLst/>
          </a:prstGeom>
          <a:noFill/>
          <a:ln/>
        </p:spPr>
        <p:txBody>
          <a:bodyPr wrap="none" lIns="0" tIns="0" rIns="0" bIns="0" rtlCol="0" anchor="t"/>
          <a:lstStyle/>
          <a:p>
            <a:pPr algn="ctr" indent="0" marL="0">
              <a:lnSpc>
                <a:spcPts val="3050"/>
              </a:lnSpc>
              <a:buNone/>
            </a:pPr>
            <a:r>
              <a:rPr lang="en-US" sz="1900" b="1" dirty="0">
                <a:solidFill>
                  <a:srgbClr val="272525"/>
                </a:solidFill>
                <a:latin typeface="Barlow Bold" pitchFamily="34" charset="0"/>
                <a:ea typeface="Barlow Bold" pitchFamily="34" charset="-122"/>
                <a:cs typeface="Barlow Bold" pitchFamily="34" charset="-120"/>
              </a:rPr>
              <a:t>1</a:t>
            </a:r>
            <a:endParaRPr lang="en-US" sz="1900" dirty="0"/>
          </a:p>
        </p:txBody>
      </p:sp>
      <p:sp>
        <p:nvSpPr>
          <p:cNvPr id="6" name="Text 3"/>
          <p:cNvSpPr/>
          <p:nvPr/>
        </p:nvSpPr>
        <p:spPr>
          <a:xfrm>
            <a:off x="3474006" y="2265283"/>
            <a:ext cx="2280642" cy="28515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Urban Policy Makers</a:t>
            </a:r>
            <a:endParaRPr lang="en-US" sz="1750" dirty="0"/>
          </a:p>
        </p:txBody>
      </p:sp>
      <p:sp>
        <p:nvSpPr>
          <p:cNvPr id="7" name="Text 4"/>
          <p:cNvSpPr/>
          <p:nvPr/>
        </p:nvSpPr>
        <p:spPr>
          <a:xfrm>
            <a:off x="3474006" y="2654379"/>
            <a:ext cx="4738449" cy="55459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Use geospatial maps to improve infrastructure and support micro-enterprises in emerging food corridors.</a:t>
            </a:r>
            <a:endParaRPr lang="en-US" sz="1350" dirty="0"/>
          </a:p>
        </p:txBody>
      </p:sp>
      <p:sp>
        <p:nvSpPr>
          <p:cNvPr id="8" name="Shape 5"/>
          <p:cNvSpPr/>
          <p:nvPr/>
        </p:nvSpPr>
        <p:spPr>
          <a:xfrm>
            <a:off x="3387328" y="3372683"/>
            <a:ext cx="4911804" cy="11430"/>
          </a:xfrm>
          <a:prstGeom prst="roundRect">
            <a:avLst>
              <a:gd name="adj" fmla="val 1364800"/>
            </a:avLst>
          </a:prstGeom>
          <a:solidFill>
            <a:srgbClr val="C1C3D0"/>
          </a:solidFill>
          <a:ln/>
        </p:spPr>
      </p:sp>
      <p:sp>
        <p:nvSpPr>
          <p:cNvPr id="9" name="Shape 6"/>
          <p:cNvSpPr/>
          <p:nvPr/>
        </p:nvSpPr>
        <p:spPr>
          <a:xfrm>
            <a:off x="1393865" y="3468767"/>
            <a:ext cx="2542461" cy="1567458"/>
          </a:xfrm>
          <a:prstGeom prst="roundRect">
            <a:avLst>
              <a:gd name="adj" fmla="val 9952"/>
            </a:avLst>
          </a:prstGeom>
          <a:solidFill>
            <a:srgbClr val="EEEFF5"/>
          </a:solidFill>
          <a:ln/>
          <a:effectLst>
            <a:outerShdw sx="100000" sy="100000" kx="0" ky="0" algn="bl" rotWithShape="0" blurRad="43180" dist="21590" dir="13500000">
              <a:srgbClr val="ffffff">
                <a:alpha val="70000"/>
              </a:srgbClr>
            </a:outerShdw>
          </a:effectLst>
        </p:spPr>
      </p:sp>
      <p:sp>
        <p:nvSpPr>
          <p:cNvPr id="10" name="Text 7"/>
          <p:cNvSpPr/>
          <p:nvPr/>
        </p:nvSpPr>
        <p:spPr>
          <a:xfrm>
            <a:off x="2543175" y="4100155"/>
            <a:ext cx="243721" cy="304681"/>
          </a:xfrm>
          <a:prstGeom prst="rect">
            <a:avLst/>
          </a:prstGeom>
          <a:noFill/>
          <a:ln/>
        </p:spPr>
        <p:txBody>
          <a:bodyPr wrap="none" lIns="0" tIns="0" rIns="0" bIns="0" rtlCol="0" anchor="t"/>
          <a:lstStyle/>
          <a:p>
            <a:pPr algn="ctr" indent="0" marL="0">
              <a:lnSpc>
                <a:spcPts val="3050"/>
              </a:lnSpc>
              <a:buNone/>
            </a:pPr>
            <a:r>
              <a:rPr lang="en-US" sz="1900" b="1" dirty="0">
                <a:solidFill>
                  <a:srgbClr val="272525"/>
                </a:solidFill>
                <a:latin typeface="Barlow Bold" pitchFamily="34" charset="0"/>
                <a:ea typeface="Barlow Bold" pitchFamily="34" charset="-122"/>
                <a:cs typeface="Barlow Bold" pitchFamily="34" charset="-120"/>
              </a:rPr>
              <a:t>2</a:t>
            </a:r>
            <a:endParaRPr lang="en-US" sz="1900" dirty="0"/>
          </a:p>
        </p:txBody>
      </p:sp>
      <p:sp>
        <p:nvSpPr>
          <p:cNvPr id="11" name="Text 8"/>
          <p:cNvSpPr/>
          <p:nvPr/>
        </p:nvSpPr>
        <p:spPr>
          <a:xfrm>
            <a:off x="4109561" y="3642003"/>
            <a:ext cx="2293977" cy="28515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Customers &amp; Investors</a:t>
            </a:r>
            <a:endParaRPr lang="en-US" sz="1750" dirty="0"/>
          </a:p>
        </p:txBody>
      </p:sp>
      <p:sp>
        <p:nvSpPr>
          <p:cNvPr id="12" name="Text 9"/>
          <p:cNvSpPr/>
          <p:nvPr/>
        </p:nvSpPr>
        <p:spPr>
          <a:xfrm>
            <a:off x="4109561" y="4031099"/>
            <a:ext cx="4102894" cy="831890"/>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Focus on mid-density suburbs with positive sentiment but fewer high-quality options; benchmark using weighted review scores.</a:t>
            </a:r>
            <a:endParaRPr lang="en-US" sz="1350" dirty="0"/>
          </a:p>
        </p:txBody>
      </p:sp>
      <p:sp>
        <p:nvSpPr>
          <p:cNvPr id="13" name="Shape 10"/>
          <p:cNvSpPr/>
          <p:nvPr/>
        </p:nvSpPr>
        <p:spPr>
          <a:xfrm>
            <a:off x="4022884" y="5026700"/>
            <a:ext cx="4276249" cy="11430"/>
          </a:xfrm>
          <a:prstGeom prst="roundRect">
            <a:avLst>
              <a:gd name="adj" fmla="val 1364800"/>
            </a:avLst>
          </a:prstGeom>
          <a:solidFill>
            <a:srgbClr val="C1C3D0"/>
          </a:solidFill>
          <a:ln/>
        </p:spPr>
      </p:sp>
      <p:sp>
        <p:nvSpPr>
          <p:cNvPr id="14" name="Shape 11"/>
          <p:cNvSpPr/>
          <p:nvPr/>
        </p:nvSpPr>
        <p:spPr>
          <a:xfrm>
            <a:off x="758309" y="5122783"/>
            <a:ext cx="3813691" cy="1844754"/>
          </a:xfrm>
          <a:prstGeom prst="roundRect">
            <a:avLst>
              <a:gd name="adj" fmla="val 8456"/>
            </a:avLst>
          </a:prstGeom>
          <a:solidFill>
            <a:srgbClr val="EEEFF5"/>
          </a:solidFill>
          <a:ln/>
          <a:effectLst>
            <a:outerShdw sx="100000" sy="100000" kx="0" ky="0" algn="bl" rotWithShape="0" blurRad="43180" dist="21590" dir="13500000">
              <a:srgbClr val="ffffff">
                <a:alpha val="70000"/>
              </a:srgbClr>
            </a:outerShdw>
          </a:effectLst>
        </p:spPr>
      </p:sp>
      <p:sp>
        <p:nvSpPr>
          <p:cNvPr id="15" name="Text 12"/>
          <p:cNvSpPr/>
          <p:nvPr/>
        </p:nvSpPr>
        <p:spPr>
          <a:xfrm>
            <a:off x="2543294" y="5892760"/>
            <a:ext cx="243721" cy="304681"/>
          </a:xfrm>
          <a:prstGeom prst="rect">
            <a:avLst/>
          </a:prstGeom>
          <a:noFill/>
          <a:ln/>
        </p:spPr>
        <p:txBody>
          <a:bodyPr wrap="none" lIns="0" tIns="0" rIns="0" bIns="0" rtlCol="0" anchor="t"/>
          <a:lstStyle/>
          <a:p>
            <a:pPr algn="ctr" indent="0" marL="0">
              <a:lnSpc>
                <a:spcPts val="3050"/>
              </a:lnSpc>
              <a:buNone/>
            </a:pPr>
            <a:r>
              <a:rPr lang="en-US" sz="1900" b="1" dirty="0">
                <a:solidFill>
                  <a:srgbClr val="272525"/>
                </a:solidFill>
                <a:latin typeface="Barlow Bold" pitchFamily="34" charset="0"/>
                <a:ea typeface="Barlow Bold" pitchFamily="34" charset="-122"/>
                <a:cs typeface="Barlow Bold" pitchFamily="34" charset="-120"/>
              </a:rPr>
              <a:t>3</a:t>
            </a:r>
            <a:endParaRPr lang="en-US" sz="1900" dirty="0"/>
          </a:p>
        </p:txBody>
      </p:sp>
      <p:sp>
        <p:nvSpPr>
          <p:cNvPr id="16" name="Text 13"/>
          <p:cNvSpPr/>
          <p:nvPr/>
        </p:nvSpPr>
        <p:spPr>
          <a:xfrm>
            <a:off x="4745236" y="5296019"/>
            <a:ext cx="2280642" cy="28515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Platform Developers</a:t>
            </a:r>
            <a:endParaRPr lang="en-US" sz="1750" dirty="0"/>
          </a:p>
        </p:txBody>
      </p:sp>
      <p:sp>
        <p:nvSpPr>
          <p:cNvPr id="17" name="Text 14"/>
          <p:cNvSpPr/>
          <p:nvPr/>
        </p:nvSpPr>
        <p:spPr>
          <a:xfrm>
            <a:off x="4745236" y="5685115"/>
            <a:ext cx="3467219" cy="1109186"/>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Enhance sentiment models, integrate real-time data, and explore hybrid recommendation methods combining content and collaborative filtering.</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97625" y="3402092"/>
            <a:ext cx="12635151" cy="1425416"/>
          </a:xfrm>
          <a:prstGeom prst="rect">
            <a:avLst/>
          </a:prstGeom>
          <a:noFill/>
          <a:ln/>
        </p:spPr>
        <p:txBody>
          <a:bodyPr wrap="none" lIns="0" tIns="0" rIns="0" bIns="0" rtlCol="0" anchor="t"/>
          <a:lstStyle/>
          <a:p>
            <a:pPr algn="ctr" indent="0" marL="0">
              <a:lnSpc>
                <a:spcPts val="11200"/>
              </a:lnSpc>
              <a:buNone/>
            </a:pPr>
            <a:r>
              <a:rPr lang="en-US" sz="8950" b="1" dirty="0">
                <a:solidFill>
                  <a:srgbClr val="7068F4"/>
                </a:solidFill>
                <a:latin typeface="Barlow Bold" pitchFamily="34" charset="0"/>
                <a:ea typeface="Barlow Bold" pitchFamily="34" charset="-122"/>
                <a:cs typeface="Barlow Bold" pitchFamily="34" charset="-120"/>
              </a:rPr>
              <a:t>THANKS FOR YOUR TIME!</a:t>
            </a:r>
            <a:endParaRPr lang="en-US" sz="8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077635"/>
            <a:ext cx="12648843"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t>
            </a:r>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to Bengaluru's Restaurant Ecosystem</a:t>
            </a:r>
            <a:endParaRPr lang="en-US" sz="4450" dirty="0"/>
          </a:p>
        </p:txBody>
      </p:sp>
      <p:sp>
        <p:nvSpPr>
          <p:cNvPr id="3" name="Shape 1"/>
          <p:cNvSpPr/>
          <p:nvPr/>
        </p:nvSpPr>
        <p:spPr>
          <a:xfrm>
            <a:off x="758309" y="2115264"/>
            <a:ext cx="6448663" cy="5036701"/>
          </a:xfrm>
          <a:prstGeom prst="roundRect">
            <a:avLst>
              <a:gd name="adj" fmla="val 3871"/>
            </a:avLst>
          </a:prstGeom>
          <a:solidFill>
            <a:srgbClr val="EEEFF5"/>
          </a:solidFill>
          <a:ln/>
          <a:effectLst>
            <a:outerShdw sx="100000" sy="100000" kx="0" ky="0" algn="bl" rotWithShape="0" blurRad="53340" dist="26670" dir="13500000">
              <a:srgbClr val="ffffff">
                <a:alpha val="70000"/>
              </a:srgbClr>
            </a:outerShdw>
          </a:effectLst>
        </p:spPr>
      </p:sp>
      <p:sp>
        <p:nvSpPr>
          <p:cNvPr id="4" name="Text 2"/>
          <p:cNvSpPr/>
          <p:nvPr/>
        </p:nvSpPr>
        <p:spPr>
          <a:xfrm>
            <a:off x="974884" y="2331839"/>
            <a:ext cx="6015514" cy="855107"/>
          </a:xfrm>
          <a:prstGeom prst="rect">
            <a:avLst/>
          </a:prstGeom>
          <a:noFill/>
          <a:ln/>
        </p:spPr>
        <p:txBody>
          <a:bodyPr wrap="square" lIns="0" tIns="0" rIns="0" bIns="0" rtlCol="0" anchor="t"/>
          <a:lstStyle/>
          <a:p>
            <a:pPr algn="ctr"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Urban Food Data Complexity &amp; Platform Choice</a:t>
            </a:r>
            <a:endParaRPr lang="en-US" sz="2650" dirty="0"/>
          </a:p>
        </p:txBody>
      </p:sp>
      <p:sp>
        <p:nvSpPr>
          <p:cNvPr id="5" name="Text 3"/>
          <p:cNvSpPr/>
          <p:nvPr/>
        </p:nvSpPr>
        <p:spPr>
          <a:xfrm>
            <a:off x="974884" y="3316843"/>
            <a:ext cx="6015514" cy="138684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Zomato</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is India’s leading restaurant discovery, delivery, and reservation platform, aggregating user reviews, ratings, menu data, and pricing for over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12,000 Bengaluru</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outlets.</a:t>
            </a:r>
            <a:endParaRPr lang="en-US" sz="1700" dirty="0"/>
          </a:p>
        </p:txBody>
      </p:sp>
      <p:sp>
        <p:nvSpPr>
          <p:cNvPr id="6" name="Text 4"/>
          <p:cNvSpPr/>
          <p:nvPr/>
        </p:nvSpPr>
        <p:spPr>
          <a:xfrm>
            <a:off x="974884" y="4779407"/>
            <a:ext cx="6015514"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Extensive coverage and rich metadata make it an ideal dataset to study urban dining patterns and consumer sentiment.</a:t>
            </a:r>
            <a:endParaRPr lang="en-US" sz="1700" dirty="0"/>
          </a:p>
        </p:txBody>
      </p:sp>
      <p:sp>
        <p:nvSpPr>
          <p:cNvPr id="7" name="Text 5"/>
          <p:cNvSpPr/>
          <p:nvPr/>
        </p:nvSpPr>
        <p:spPr>
          <a:xfrm>
            <a:off x="974884" y="5895261"/>
            <a:ext cx="6015514"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Data heterogeneity</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—from numeric ratings to unstructured review text—requires scalable, automated pipelines for cleaning and analysis.</a:t>
            </a:r>
            <a:endParaRPr lang="en-US" sz="1700" dirty="0"/>
          </a:p>
        </p:txBody>
      </p:sp>
      <p:sp>
        <p:nvSpPr>
          <p:cNvPr id="8" name="Shape 6"/>
          <p:cNvSpPr/>
          <p:nvPr/>
        </p:nvSpPr>
        <p:spPr>
          <a:xfrm>
            <a:off x="7423547" y="2115264"/>
            <a:ext cx="6448663" cy="5036701"/>
          </a:xfrm>
          <a:prstGeom prst="roundRect">
            <a:avLst>
              <a:gd name="adj" fmla="val 3871"/>
            </a:avLst>
          </a:prstGeom>
          <a:solidFill>
            <a:srgbClr val="EEEFF5"/>
          </a:solidFill>
          <a:ln/>
          <a:effectLst>
            <a:outerShdw sx="100000" sy="100000" kx="0" ky="0" algn="bl" rotWithShape="0" blurRad="53340" dist="26670" dir="13500000">
              <a:srgbClr val="ffffff">
                <a:alpha val="70000"/>
              </a:srgbClr>
            </a:outerShdw>
          </a:effectLst>
        </p:spPr>
      </p:sp>
      <p:sp>
        <p:nvSpPr>
          <p:cNvPr id="9" name="Text 7"/>
          <p:cNvSpPr/>
          <p:nvPr/>
        </p:nvSpPr>
        <p:spPr>
          <a:xfrm>
            <a:off x="8937427" y="2331839"/>
            <a:ext cx="3420904" cy="427553"/>
          </a:xfrm>
          <a:prstGeom prst="rect">
            <a:avLst/>
          </a:prstGeom>
          <a:noFill/>
          <a:ln/>
        </p:spPr>
        <p:txBody>
          <a:bodyPr wrap="none" lIns="0" tIns="0" rIns="0" bIns="0" rtlCol="0" anchor="t"/>
          <a:lstStyle/>
          <a:p>
            <a:pPr algn="ctr"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Stakeholder Needs:</a:t>
            </a:r>
            <a:endParaRPr lang="en-US" sz="2650" dirty="0"/>
          </a:p>
        </p:txBody>
      </p:sp>
      <p:sp>
        <p:nvSpPr>
          <p:cNvPr id="10" name="Text 8"/>
          <p:cNvSpPr/>
          <p:nvPr/>
        </p:nvSpPr>
        <p:spPr>
          <a:xfrm>
            <a:off x="7640122" y="2889290"/>
            <a:ext cx="6015514"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Urban Planners: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Need spatial density maps and quality gradients to inform infrastructure, zoning, and public policy decisions.</a:t>
            </a:r>
            <a:endParaRPr lang="en-US" sz="1700" dirty="0"/>
          </a:p>
        </p:txBody>
      </p:sp>
      <p:sp>
        <p:nvSpPr>
          <p:cNvPr id="11" name="Text 9"/>
          <p:cNvSpPr/>
          <p:nvPr/>
        </p:nvSpPr>
        <p:spPr>
          <a:xfrm>
            <a:off x="7640122" y="4005143"/>
            <a:ext cx="6015514" cy="138684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Restaurateurs &amp; Investors: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Require granular market intelligence on hot zones, underserved areas, and competitive benchmarks to guide openings and expansions.</a:t>
            </a:r>
            <a:endParaRPr lang="en-US" sz="1700" dirty="0"/>
          </a:p>
        </p:txBody>
      </p:sp>
      <p:sp>
        <p:nvSpPr>
          <p:cNvPr id="12" name="Text 10"/>
          <p:cNvSpPr/>
          <p:nvPr/>
        </p:nvSpPr>
        <p:spPr>
          <a:xfrm>
            <a:off x="7640122" y="5467707"/>
            <a:ext cx="6015514"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Consumers &amp; Food Enthusiasts: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Seek reliable, personalized recommendations that account for true customer satisfaction beyond raw star ratings.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622596"/>
          </a:xfrm>
          <a:prstGeom prst="rect">
            <a:avLst/>
          </a:prstGeom>
        </p:spPr>
      </p:pic>
      <p:sp>
        <p:nvSpPr>
          <p:cNvPr id="3" name="Text 0"/>
          <p:cNvSpPr/>
          <p:nvPr/>
        </p:nvSpPr>
        <p:spPr>
          <a:xfrm>
            <a:off x="751284" y="4214217"/>
            <a:ext cx="5084326" cy="635437"/>
          </a:xfrm>
          <a:prstGeom prst="rect">
            <a:avLst/>
          </a:prstGeom>
          <a:noFill/>
          <a:ln/>
        </p:spPr>
        <p:txBody>
          <a:bodyPr wrap="none" lIns="0" tIns="0" rIns="0" bIns="0" rtlCol="0" anchor="t"/>
          <a:lstStyle/>
          <a:p>
            <a:pPr algn="l" indent="0" marL="0">
              <a:lnSpc>
                <a:spcPts val="5000"/>
              </a:lnSpc>
              <a:buNone/>
            </a:pPr>
            <a:r>
              <a:rPr lang="en-US" sz="4000" b="1" dirty="0">
                <a:solidFill>
                  <a:srgbClr val="7068F4"/>
                </a:solidFill>
                <a:latin typeface="Barlow Bold" pitchFamily="34" charset="0"/>
                <a:ea typeface="Barlow Bold" pitchFamily="34" charset="-122"/>
                <a:cs typeface="Barlow Bold" pitchFamily="34" charset="-120"/>
              </a:rPr>
              <a:t> Objectives</a:t>
            </a:r>
            <a:endParaRPr lang="en-US" sz="4000" dirty="0"/>
          </a:p>
        </p:txBody>
      </p:sp>
      <p:sp>
        <p:nvSpPr>
          <p:cNvPr id="4" name="Shape 1"/>
          <p:cNvSpPr/>
          <p:nvPr/>
        </p:nvSpPr>
        <p:spPr>
          <a:xfrm>
            <a:off x="751284" y="6547485"/>
            <a:ext cx="13127831" cy="22860"/>
          </a:xfrm>
          <a:prstGeom prst="roundRect">
            <a:avLst>
              <a:gd name="adj" fmla="val 760656"/>
            </a:avLst>
          </a:prstGeom>
          <a:solidFill>
            <a:srgbClr val="C1C3D0"/>
          </a:solidFill>
          <a:ln/>
        </p:spPr>
      </p:sp>
      <p:sp>
        <p:nvSpPr>
          <p:cNvPr id="5" name="Shape 2"/>
          <p:cNvSpPr/>
          <p:nvPr/>
        </p:nvSpPr>
        <p:spPr>
          <a:xfrm>
            <a:off x="2847142" y="5967948"/>
            <a:ext cx="22860" cy="579596"/>
          </a:xfrm>
          <a:prstGeom prst="roundRect">
            <a:avLst>
              <a:gd name="adj" fmla="val 760656"/>
            </a:avLst>
          </a:prstGeom>
          <a:solidFill>
            <a:srgbClr val="808080"/>
          </a:solidFill>
          <a:ln/>
        </p:spPr>
      </p:sp>
      <p:sp>
        <p:nvSpPr>
          <p:cNvPr id="6" name="Shape 3"/>
          <p:cNvSpPr/>
          <p:nvPr/>
        </p:nvSpPr>
        <p:spPr>
          <a:xfrm>
            <a:off x="2641283" y="6330136"/>
            <a:ext cx="434697" cy="434697"/>
          </a:xfrm>
          <a:prstGeom prst="roundRect">
            <a:avLst>
              <a:gd name="adj" fmla="val 40002"/>
            </a:avLst>
          </a:prstGeom>
          <a:solidFill>
            <a:srgbClr val="EEEFF5"/>
          </a:solidFill>
          <a:ln/>
          <a:effectLst>
            <a:outerShdw sx="100000" sy="100000" kx="0" ky="0" algn="bl" rotWithShape="0" blurRad="48260" dist="24130" dir="13500000">
              <a:srgbClr val="ffffff">
                <a:alpha val="70000"/>
              </a:srgbClr>
            </a:outerShdw>
          </a:effectLst>
        </p:spPr>
      </p:sp>
      <p:sp>
        <p:nvSpPr>
          <p:cNvPr id="7" name="Text 4"/>
          <p:cNvSpPr/>
          <p:nvPr/>
        </p:nvSpPr>
        <p:spPr>
          <a:xfrm>
            <a:off x="2706053" y="6356806"/>
            <a:ext cx="305038" cy="381238"/>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8" name="Text 5"/>
          <p:cNvSpPr/>
          <p:nvPr/>
        </p:nvSpPr>
        <p:spPr>
          <a:xfrm>
            <a:off x="944404" y="5139452"/>
            <a:ext cx="3828693" cy="635318"/>
          </a:xfrm>
          <a:prstGeom prst="rect">
            <a:avLst/>
          </a:prstGeom>
          <a:noFill/>
          <a:ln/>
        </p:spPr>
        <p:txBody>
          <a:bodyPr wrap="squar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Data cleaning &amp; Feature Engineering</a:t>
            </a:r>
            <a:endParaRPr lang="en-US" sz="2000" dirty="0"/>
          </a:p>
        </p:txBody>
      </p:sp>
      <p:sp>
        <p:nvSpPr>
          <p:cNvPr id="9" name="Shape 6"/>
          <p:cNvSpPr/>
          <p:nvPr/>
        </p:nvSpPr>
        <p:spPr>
          <a:xfrm>
            <a:off x="5075277" y="6547425"/>
            <a:ext cx="22860" cy="579596"/>
          </a:xfrm>
          <a:prstGeom prst="roundRect">
            <a:avLst>
              <a:gd name="adj" fmla="val 760656"/>
            </a:avLst>
          </a:prstGeom>
          <a:solidFill>
            <a:srgbClr val="808080"/>
          </a:solidFill>
          <a:ln/>
        </p:spPr>
      </p:sp>
      <p:sp>
        <p:nvSpPr>
          <p:cNvPr id="10" name="Shape 7"/>
          <p:cNvSpPr/>
          <p:nvPr/>
        </p:nvSpPr>
        <p:spPr>
          <a:xfrm>
            <a:off x="4869418" y="6330136"/>
            <a:ext cx="434697" cy="434697"/>
          </a:xfrm>
          <a:prstGeom prst="roundRect">
            <a:avLst>
              <a:gd name="adj" fmla="val 40002"/>
            </a:avLst>
          </a:prstGeom>
          <a:solidFill>
            <a:srgbClr val="EEEFF5"/>
          </a:solidFill>
          <a:ln/>
          <a:effectLst>
            <a:outerShdw sx="100000" sy="100000" kx="0" ky="0" algn="bl" rotWithShape="0" blurRad="48260" dist="24130" dir="13500000">
              <a:srgbClr val="ffffff">
                <a:alpha val="70000"/>
              </a:srgbClr>
            </a:outerShdw>
          </a:effectLst>
        </p:spPr>
      </p:sp>
      <p:sp>
        <p:nvSpPr>
          <p:cNvPr id="11" name="Text 8"/>
          <p:cNvSpPr/>
          <p:nvPr/>
        </p:nvSpPr>
        <p:spPr>
          <a:xfrm>
            <a:off x="4934188" y="6356806"/>
            <a:ext cx="305038" cy="381238"/>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2" name="Text 9"/>
          <p:cNvSpPr/>
          <p:nvPr/>
        </p:nvSpPr>
        <p:spPr>
          <a:xfrm>
            <a:off x="3216593" y="7320201"/>
            <a:ext cx="3740587" cy="317659"/>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Exploratory &amp; geospatial insights</a:t>
            </a:r>
            <a:endParaRPr lang="en-US" sz="2000" dirty="0"/>
          </a:p>
        </p:txBody>
      </p:sp>
      <p:sp>
        <p:nvSpPr>
          <p:cNvPr id="13" name="Shape 10"/>
          <p:cNvSpPr/>
          <p:nvPr/>
        </p:nvSpPr>
        <p:spPr>
          <a:xfrm>
            <a:off x="7303532" y="5967948"/>
            <a:ext cx="22860" cy="579596"/>
          </a:xfrm>
          <a:prstGeom prst="roundRect">
            <a:avLst>
              <a:gd name="adj" fmla="val 760656"/>
            </a:avLst>
          </a:prstGeom>
          <a:solidFill>
            <a:srgbClr val="808080"/>
          </a:solidFill>
          <a:ln/>
        </p:spPr>
      </p:sp>
      <p:sp>
        <p:nvSpPr>
          <p:cNvPr id="14" name="Shape 11"/>
          <p:cNvSpPr/>
          <p:nvPr/>
        </p:nvSpPr>
        <p:spPr>
          <a:xfrm>
            <a:off x="7097673" y="6330136"/>
            <a:ext cx="434697" cy="434697"/>
          </a:xfrm>
          <a:prstGeom prst="roundRect">
            <a:avLst>
              <a:gd name="adj" fmla="val 40002"/>
            </a:avLst>
          </a:prstGeom>
          <a:solidFill>
            <a:srgbClr val="EEEFF5"/>
          </a:solidFill>
          <a:ln/>
          <a:effectLst>
            <a:outerShdw sx="100000" sy="100000" kx="0" ky="0" algn="bl" rotWithShape="0" blurRad="48260" dist="24130" dir="13500000">
              <a:srgbClr val="ffffff">
                <a:alpha val="70000"/>
              </a:srgbClr>
            </a:outerShdw>
          </a:effectLst>
        </p:spPr>
      </p:sp>
      <p:sp>
        <p:nvSpPr>
          <p:cNvPr id="15" name="Text 12"/>
          <p:cNvSpPr/>
          <p:nvPr/>
        </p:nvSpPr>
        <p:spPr>
          <a:xfrm>
            <a:off x="7162443" y="6356806"/>
            <a:ext cx="305038" cy="381238"/>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6" name="Text 13"/>
          <p:cNvSpPr/>
          <p:nvPr/>
        </p:nvSpPr>
        <p:spPr>
          <a:xfrm>
            <a:off x="5485567" y="5457111"/>
            <a:ext cx="3659029" cy="317659"/>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Review sentiment quantification</a:t>
            </a:r>
            <a:endParaRPr lang="en-US" sz="2000" dirty="0"/>
          </a:p>
        </p:txBody>
      </p:sp>
      <p:sp>
        <p:nvSpPr>
          <p:cNvPr id="17" name="Shape 14"/>
          <p:cNvSpPr/>
          <p:nvPr/>
        </p:nvSpPr>
        <p:spPr>
          <a:xfrm>
            <a:off x="9531787" y="6547425"/>
            <a:ext cx="22860" cy="579596"/>
          </a:xfrm>
          <a:prstGeom prst="roundRect">
            <a:avLst>
              <a:gd name="adj" fmla="val 760656"/>
            </a:avLst>
          </a:prstGeom>
          <a:solidFill>
            <a:srgbClr val="808080"/>
          </a:solidFill>
          <a:ln/>
        </p:spPr>
      </p:sp>
      <p:sp>
        <p:nvSpPr>
          <p:cNvPr id="18" name="Shape 15"/>
          <p:cNvSpPr/>
          <p:nvPr/>
        </p:nvSpPr>
        <p:spPr>
          <a:xfrm>
            <a:off x="9325928" y="6330136"/>
            <a:ext cx="434697" cy="434697"/>
          </a:xfrm>
          <a:prstGeom prst="roundRect">
            <a:avLst>
              <a:gd name="adj" fmla="val 40002"/>
            </a:avLst>
          </a:prstGeom>
          <a:solidFill>
            <a:srgbClr val="EEEFF5"/>
          </a:solidFill>
          <a:ln/>
          <a:effectLst>
            <a:outerShdw sx="100000" sy="100000" kx="0" ky="0" algn="bl" rotWithShape="0" blurRad="48260" dist="24130" dir="13500000">
              <a:srgbClr val="ffffff">
                <a:alpha val="70000"/>
              </a:srgbClr>
            </a:outerShdw>
          </a:effectLst>
        </p:spPr>
      </p:sp>
      <p:sp>
        <p:nvSpPr>
          <p:cNvPr id="19" name="Text 16"/>
          <p:cNvSpPr/>
          <p:nvPr/>
        </p:nvSpPr>
        <p:spPr>
          <a:xfrm>
            <a:off x="9390698" y="6356806"/>
            <a:ext cx="305038" cy="381238"/>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4</a:t>
            </a:r>
            <a:endParaRPr lang="en-US" sz="2400" dirty="0"/>
          </a:p>
        </p:txBody>
      </p:sp>
      <p:sp>
        <p:nvSpPr>
          <p:cNvPr id="20" name="Text 17"/>
          <p:cNvSpPr/>
          <p:nvPr/>
        </p:nvSpPr>
        <p:spPr>
          <a:xfrm>
            <a:off x="7713107" y="7320201"/>
            <a:ext cx="3660458" cy="317659"/>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Composite performance metrics</a:t>
            </a:r>
            <a:endParaRPr lang="en-US" sz="2000" dirty="0"/>
          </a:p>
        </p:txBody>
      </p:sp>
      <p:sp>
        <p:nvSpPr>
          <p:cNvPr id="21" name="Shape 18"/>
          <p:cNvSpPr/>
          <p:nvPr/>
        </p:nvSpPr>
        <p:spPr>
          <a:xfrm>
            <a:off x="11759922" y="5967948"/>
            <a:ext cx="22860" cy="579596"/>
          </a:xfrm>
          <a:prstGeom prst="roundRect">
            <a:avLst>
              <a:gd name="adj" fmla="val 760656"/>
            </a:avLst>
          </a:prstGeom>
          <a:solidFill>
            <a:srgbClr val="808080"/>
          </a:solidFill>
          <a:ln/>
        </p:spPr>
      </p:sp>
      <p:sp>
        <p:nvSpPr>
          <p:cNvPr id="22" name="Shape 19"/>
          <p:cNvSpPr/>
          <p:nvPr/>
        </p:nvSpPr>
        <p:spPr>
          <a:xfrm>
            <a:off x="11554063" y="6330136"/>
            <a:ext cx="434697" cy="434697"/>
          </a:xfrm>
          <a:prstGeom prst="roundRect">
            <a:avLst>
              <a:gd name="adj" fmla="val 40002"/>
            </a:avLst>
          </a:prstGeom>
          <a:solidFill>
            <a:srgbClr val="EEEFF5"/>
          </a:solidFill>
          <a:ln/>
          <a:effectLst>
            <a:outerShdw sx="100000" sy="100000" kx="0" ky="0" algn="bl" rotWithShape="0" blurRad="48260" dist="24130" dir="13500000">
              <a:srgbClr val="ffffff">
                <a:alpha val="70000"/>
              </a:srgbClr>
            </a:outerShdw>
          </a:effectLst>
        </p:spPr>
      </p:sp>
      <p:sp>
        <p:nvSpPr>
          <p:cNvPr id="23" name="Text 20"/>
          <p:cNvSpPr/>
          <p:nvPr/>
        </p:nvSpPr>
        <p:spPr>
          <a:xfrm>
            <a:off x="11618833" y="6356806"/>
            <a:ext cx="305038" cy="381238"/>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5</a:t>
            </a:r>
            <a:endParaRPr lang="en-US" sz="2400" dirty="0"/>
          </a:p>
        </p:txBody>
      </p:sp>
      <p:sp>
        <p:nvSpPr>
          <p:cNvPr id="24" name="Text 21"/>
          <p:cNvSpPr/>
          <p:nvPr/>
        </p:nvSpPr>
        <p:spPr>
          <a:xfrm>
            <a:off x="9857184" y="5139452"/>
            <a:ext cx="3828693" cy="635318"/>
          </a:xfrm>
          <a:prstGeom prst="rect">
            <a:avLst/>
          </a:prstGeom>
          <a:noFill/>
          <a:ln/>
        </p:spPr>
        <p:txBody>
          <a:bodyPr wrap="squar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Interactive recommendation dashboard</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506022"/>
            <a:ext cx="9359503"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Dataset Overview &amp; Initial Challenges</a:t>
            </a:r>
            <a:endParaRPr lang="en-US" sz="4450" dirty="0"/>
          </a:p>
        </p:txBody>
      </p:sp>
      <p:pic>
        <p:nvPicPr>
          <p:cNvPr id="3" name="Image 0" descr="preencoded.png">    </p:cNvPr>
          <p:cNvPicPr>
            <a:picLocks noChangeAspect="1"/>
          </p:cNvPicPr>
          <p:nvPr/>
        </p:nvPicPr>
        <p:blipFill>
          <a:blip r:embed="rId1"/>
          <a:stretch>
            <a:fillRect/>
          </a:stretch>
        </p:blipFill>
        <p:spPr>
          <a:xfrm>
            <a:off x="758309" y="2543651"/>
            <a:ext cx="1083231" cy="1299924"/>
          </a:xfrm>
          <a:prstGeom prst="rect">
            <a:avLst/>
          </a:prstGeom>
        </p:spPr>
      </p:pic>
      <p:sp>
        <p:nvSpPr>
          <p:cNvPr id="4" name="Text 1"/>
          <p:cNvSpPr/>
          <p:nvPr/>
        </p:nvSpPr>
        <p:spPr>
          <a:xfrm>
            <a:off x="2166461" y="2760226"/>
            <a:ext cx="11705630" cy="693420"/>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Data Source: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Zomato Restaurants Dataset Kaggle (March 2019 snapshot).</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Scope: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51,696 records × 17 attributes (ratings, votes, cost, cuisines, reviews, location, rest. types).</a:t>
            </a:r>
            <a:endParaRPr lang="en-US" sz="1700" dirty="0"/>
          </a:p>
        </p:txBody>
      </p:sp>
      <p:pic>
        <p:nvPicPr>
          <p:cNvPr id="5" name="Image 1" descr="preencoded.png">    </p:cNvPr>
          <p:cNvPicPr>
            <a:picLocks noChangeAspect="1"/>
          </p:cNvPicPr>
          <p:nvPr/>
        </p:nvPicPr>
        <p:blipFill>
          <a:blip r:embed="rId2"/>
          <a:stretch>
            <a:fillRect/>
          </a:stretch>
        </p:blipFill>
        <p:spPr>
          <a:xfrm>
            <a:off x="758309" y="3843576"/>
            <a:ext cx="1083231" cy="2880003"/>
          </a:xfrm>
          <a:prstGeom prst="rect">
            <a:avLst/>
          </a:prstGeom>
        </p:spPr>
      </p:pic>
      <p:sp>
        <p:nvSpPr>
          <p:cNvPr id="6" name="Text 2"/>
          <p:cNvSpPr/>
          <p:nvPr/>
        </p:nvSpPr>
        <p:spPr>
          <a:xfrm>
            <a:off x="2166461" y="4060150"/>
            <a:ext cx="2889409"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Initial Data Challenges:</a:t>
            </a:r>
            <a:endParaRPr lang="en-US" sz="2200" dirty="0"/>
          </a:p>
        </p:txBody>
      </p:sp>
      <p:sp>
        <p:nvSpPr>
          <p:cNvPr id="7" name="Text 3"/>
          <p:cNvSpPr/>
          <p:nvPr/>
        </p:nvSpPr>
        <p:spPr>
          <a:xfrm>
            <a:off x="2166461" y="4546283"/>
            <a:ext cx="11705630"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1"/>
            </a:pPr>
            <a:r>
              <a:rPr lang="en-US" sz="1700" b="1" dirty="0">
                <a:solidFill>
                  <a:srgbClr val="272525"/>
                </a:solidFill>
                <a:latin typeface="Montserrat" pitchFamily="34" charset="0"/>
                <a:ea typeface="Montserrat" pitchFamily="34" charset="-122"/>
                <a:cs typeface="Montserrat" pitchFamily="34" charset="-120"/>
              </a:rPr>
              <a:t>Parsing Textual Values: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Ratings in “X.X/5” format and reviews stored as strings.</a:t>
            </a:r>
            <a:endParaRPr lang="en-US" sz="1700" dirty="0"/>
          </a:p>
        </p:txBody>
      </p:sp>
      <p:sp>
        <p:nvSpPr>
          <p:cNvPr id="8" name="Text 4"/>
          <p:cNvSpPr/>
          <p:nvPr/>
        </p:nvSpPr>
        <p:spPr>
          <a:xfrm>
            <a:off x="2166461" y="4968716"/>
            <a:ext cx="11705630" cy="693420"/>
          </a:xfrm>
          <a:prstGeom prst="rect">
            <a:avLst/>
          </a:prstGeom>
          <a:noFill/>
          <a:ln/>
        </p:spPr>
        <p:txBody>
          <a:bodyPr wrap="square" lIns="0" tIns="0" rIns="0" bIns="0" rtlCol="0" anchor="t"/>
          <a:lstStyle/>
          <a:p>
            <a:pPr algn="l" marL="342900" indent="-342900">
              <a:lnSpc>
                <a:spcPts val="2700"/>
              </a:lnSpc>
              <a:buSzPct val="100000"/>
              <a:buFont typeface="+mj-lt"/>
              <a:buAutoNum type="arabicPeriod" startAt="2"/>
            </a:pPr>
            <a:r>
              <a:rPr lang="en-US" sz="1700" b="1" dirty="0">
                <a:solidFill>
                  <a:srgbClr val="272525"/>
                </a:solidFill>
                <a:latin typeface="Montserrat" pitchFamily="34" charset="0"/>
                <a:ea typeface="Montserrat" pitchFamily="34" charset="-122"/>
                <a:cs typeface="Montserrat" pitchFamily="34" charset="-120"/>
              </a:rPr>
              <a:t>Missing &amp; Inconsistent Data:</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Approximately 10% missing ratings, null cost entries, and blank categorical fields.</a:t>
            </a:r>
            <a:endParaRPr lang="en-US" sz="1700" dirty="0"/>
          </a:p>
        </p:txBody>
      </p:sp>
      <p:sp>
        <p:nvSpPr>
          <p:cNvPr id="9" name="Text 5"/>
          <p:cNvSpPr/>
          <p:nvPr/>
        </p:nvSpPr>
        <p:spPr>
          <a:xfrm>
            <a:off x="2166461" y="5737860"/>
            <a:ext cx="11705630"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3"/>
            </a:pPr>
            <a:r>
              <a:rPr lang="en-US" sz="1700" b="1" dirty="0">
                <a:solidFill>
                  <a:srgbClr val="272525"/>
                </a:solidFill>
                <a:latin typeface="Montserrat" pitchFamily="34" charset="0"/>
                <a:ea typeface="Montserrat" pitchFamily="34" charset="-122"/>
                <a:cs typeface="Montserrat" pitchFamily="34" charset="-120"/>
              </a:rPr>
              <a:t>Multi‑Valued Fields: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Comma‑separated cuisines and service types required normalization.</a:t>
            </a:r>
            <a:endParaRPr lang="en-US" sz="1700" dirty="0"/>
          </a:p>
        </p:txBody>
      </p:sp>
      <p:sp>
        <p:nvSpPr>
          <p:cNvPr id="10" name="Text 6"/>
          <p:cNvSpPr/>
          <p:nvPr/>
        </p:nvSpPr>
        <p:spPr>
          <a:xfrm>
            <a:off x="2166461" y="6160294"/>
            <a:ext cx="11705630"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4"/>
            </a:pPr>
            <a:r>
              <a:rPr lang="en-US" sz="1700" b="1" dirty="0">
                <a:solidFill>
                  <a:srgbClr val="272525"/>
                </a:solidFill>
                <a:latin typeface="Montserrat" pitchFamily="34" charset="0"/>
                <a:ea typeface="Montserrat" pitchFamily="34" charset="-122"/>
                <a:cs typeface="Montserrat" pitchFamily="34" charset="-120"/>
              </a:rPr>
              <a:t>Unstructured Text:</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Reviews needed parsing and cleaning before NLP.</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1979" y="465058"/>
            <a:ext cx="4451271" cy="556379"/>
          </a:xfrm>
          <a:prstGeom prst="rect">
            <a:avLst/>
          </a:prstGeom>
          <a:noFill/>
          <a:ln/>
        </p:spPr>
        <p:txBody>
          <a:bodyPr wrap="none" lIns="0" tIns="0" rIns="0" bIns="0" rtlCol="0" anchor="t"/>
          <a:lstStyle/>
          <a:p>
            <a:pPr algn="l" indent="0" marL="0">
              <a:lnSpc>
                <a:spcPts val="4350"/>
              </a:lnSpc>
              <a:buNone/>
            </a:pPr>
            <a:r>
              <a:rPr lang="en-US" sz="3500" b="1" dirty="0">
                <a:solidFill>
                  <a:srgbClr val="7068F4"/>
                </a:solidFill>
                <a:latin typeface="Barlow Bold" pitchFamily="34" charset="0"/>
                <a:ea typeface="Barlow Bold" pitchFamily="34" charset="-122"/>
                <a:cs typeface="Barlow Bold" pitchFamily="34" charset="-120"/>
              </a:rPr>
              <a:t>Data Cleaning </a:t>
            </a:r>
            <a:endParaRPr lang="en-US" sz="3500" dirty="0"/>
          </a:p>
        </p:txBody>
      </p:sp>
      <p:sp>
        <p:nvSpPr>
          <p:cNvPr id="3" name="Text 1"/>
          <p:cNvSpPr/>
          <p:nvPr/>
        </p:nvSpPr>
        <p:spPr>
          <a:xfrm>
            <a:off x="591979" y="1275159"/>
            <a:ext cx="7538680" cy="333732"/>
          </a:xfrm>
          <a:prstGeom prst="rect">
            <a:avLst/>
          </a:prstGeom>
          <a:noFill/>
          <a:ln/>
        </p:spPr>
        <p:txBody>
          <a:bodyPr wrap="none" lIns="0" tIns="0" rIns="0" bIns="0" rtlCol="0" anchor="t"/>
          <a:lstStyle/>
          <a:p>
            <a:pPr algn="l" indent="0" marL="0">
              <a:lnSpc>
                <a:spcPts val="2600"/>
              </a:lnSpc>
              <a:buNone/>
            </a:pPr>
            <a:r>
              <a:rPr lang="en-US" sz="2100" b="1" dirty="0">
                <a:solidFill>
                  <a:srgbClr val="7068F4"/>
                </a:solidFill>
                <a:latin typeface="Barlow Bold" pitchFamily="34" charset="0"/>
                <a:ea typeface="Barlow Bold" pitchFamily="34" charset="-122"/>
                <a:cs typeface="Barlow Bold" pitchFamily="34" charset="-120"/>
              </a:rPr>
              <a:t>Major processes apart from standard power query data cleaning</a:t>
            </a:r>
            <a:endParaRPr lang="en-US" sz="2100" dirty="0"/>
          </a:p>
        </p:txBody>
      </p:sp>
      <p:sp>
        <p:nvSpPr>
          <p:cNvPr id="4" name="Shape 2"/>
          <p:cNvSpPr/>
          <p:nvPr/>
        </p:nvSpPr>
        <p:spPr>
          <a:xfrm>
            <a:off x="591979" y="1862614"/>
            <a:ext cx="6638687" cy="6033016"/>
          </a:xfrm>
          <a:prstGeom prst="roundRect">
            <a:avLst>
              <a:gd name="adj" fmla="val 2523"/>
            </a:avLst>
          </a:prstGeom>
          <a:solidFill>
            <a:srgbClr val="EEEFF5"/>
          </a:solidFill>
          <a:ln/>
          <a:effectLst>
            <a:outerShdw sx="100000" sy="100000" kx="0" ky="0" algn="bl" rotWithShape="0" blurRad="41910" dist="20320" dir="13500000">
              <a:srgbClr val="ffffff">
                <a:alpha val="70000"/>
              </a:srgbClr>
            </a:outerShdw>
          </a:effectLst>
        </p:spPr>
      </p:sp>
      <p:sp>
        <p:nvSpPr>
          <p:cNvPr id="5" name="Text 3"/>
          <p:cNvSpPr/>
          <p:nvPr/>
        </p:nvSpPr>
        <p:spPr>
          <a:xfrm>
            <a:off x="2798445" y="2031683"/>
            <a:ext cx="2225635" cy="278130"/>
          </a:xfrm>
          <a:prstGeom prst="rect">
            <a:avLst/>
          </a:prstGeom>
          <a:noFill/>
          <a:ln/>
        </p:spPr>
        <p:txBody>
          <a:bodyPr wrap="none" lIns="0" tIns="0" rIns="0" bIns="0" rtlCol="0" anchor="t"/>
          <a:lstStyle/>
          <a:p>
            <a:pPr algn="ctr" indent="0" marL="0">
              <a:lnSpc>
                <a:spcPts val="2150"/>
              </a:lnSpc>
              <a:buNone/>
            </a:pPr>
            <a:r>
              <a:rPr lang="en-US" sz="1750" b="1" dirty="0">
                <a:solidFill>
                  <a:srgbClr val="272525"/>
                </a:solidFill>
                <a:latin typeface="Barlow Bold" pitchFamily="34" charset="0"/>
                <a:ea typeface="Barlow Bold" pitchFamily="34" charset="-122"/>
                <a:cs typeface="Barlow Bold" pitchFamily="34" charset="-120"/>
              </a:rPr>
              <a:t>Ratings Imputation</a:t>
            </a:r>
            <a:endParaRPr lang="en-US" sz="1750" dirty="0"/>
          </a:p>
        </p:txBody>
      </p:sp>
      <p:sp>
        <p:nvSpPr>
          <p:cNvPr id="6" name="Text 4"/>
          <p:cNvSpPr/>
          <p:nvPr/>
        </p:nvSpPr>
        <p:spPr>
          <a:xfrm>
            <a:off x="761048" y="2411254"/>
            <a:ext cx="6300549" cy="541258"/>
          </a:xfrm>
          <a:prstGeom prst="rect">
            <a:avLst/>
          </a:prstGeom>
          <a:noFill/>
          <a:ln/>
        </p:spPr>
        <p:txBody>
          <a:bodyPr wrap="square" lIns="0" tIns="0" rIns="0" bIns="0" rtlCol="0" anchor="t"/>
          <a:lstStyle/>
          <a:p>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Trained a linear regression model using </a:t>
            </a:r>
            <a:pPr algn="ctr" indent="0" marL="0">
              <a:lnSpc>
                <a:spcPts val="2100"/>
              </a:lnSpc>
              <a:buNone/>
            </a:pPr>
            <a:r>
              <a:rPr lang="en-US" sz="1300" b="1" dirty="0">
                <a:solidFill>
                  <a:srgbClr val="272525"/>
                </a:solidFill>
                <a:latin typeface="Montserrat" pitchFamily="34" charset="0"/>
                <a:ea typeface="Montserrat" pitchFamily="34" charset="-122"/>
                <a:cs typeface="Montserrat" pitchFamily="34" charset="-120"/>
              </a:rPr>
              <a:t>votes and approx_cost as predictors</a:t>
            </a:r>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 effectively imputed ratings based on observed relationships.</a:t>
            </a:r>
            <a:endParaRPr lang="en-US" sz="1300" dirty="0"/>
          </a:p>
        </p:txBody>
      </p:sp>
      <p:pic>
        <p:nvPicPr>
          <p:cNvPr id="7" name="Image 0" descr="preencoded.png">    </p:cNvPr>
          <p:cNvPicPr>
            <a:picLocks noChangeAspect="1"/>
          </p:cNvPicPr>
          <p:nvPr/>
        </p:nvPicPr>
        <p:blipFill>
          <a:blip r:embed="rId1"/>
          <a:stretch>
            <a:fillRect/>
          </a:stretch>
        </p:blipFill>
        <p:spPr>
          <a:xfrm>
            <a:off x="761048" y="3142774"/>
            <a:ext cx="6300549" cy="3467933"/>
          </a:xfrm>
          <a:prstGeom prst="rect">
            <a:avLst/>
          </a:prstGeom>
        </p:spPr>
      </p:pic>
      <p:sp>
        <p:nvSpPr>
          <p:cNvPr id="8" name="Shape 5"/>
          <p:cNvSpPr/>
          <p:nvPr/>
        </p:nvSpPr>
        <p:spPr>
          <a:xfrm>
            <a:off x="7399734" y="1862614"/>
            <a:ext cx="6638687" cy="6033016"/>
          </a:xfrm>
          <a:prstGeom prst="roundRect">
            <a:avLst>
              <a:gd name="adj" fmla="val 2523"/>
            </a:avLst>
          </a:prstGeom>
          <a:solidFill>
            <a:srgbClr val="EEEFF5"/>
          </a:solidFill>
          <a:ln/>
          <a:effectLst>
            <a:outerShdw sx="100000" sy="100000" kx="0" ky="0" algn="bl" rotWithShape="0" blurRad="41910" dist="20320" dir="13500000">
              <a:srgbClr val="ffffff">
                <a:alpha val="70000"/>
              </a:srgbClr>
            </a:outerShdw>
          </a:effectLst>
        </p:spPr>
      </p:sp>
      <p:sp>
        <p:nvSpPr>
          <p:cNvPr id="9" name="Text 6"/>
          <p:cNvSpPr/>
          <p:nvPr/>
        </p:nvSpPr>
        <p:spPr>
          <a:xfrm>
            <a:off x="9606201" y="2031683"/>
            <a:ext cx="2225635" cy="278130"/>
          </a:xfrm>
          <a:prstGeom prst="rect">
            <a:avLst/>
          </a:prstGeom>
          <a:noFill/>
          <a:ln/>
        </p:spPr>
        <p:txBody>
          <a:bodyPr wrap="none" lIns="0" tIns="0" rIns="0" bIns="0" rtlCol="0" anchor="t"/>
          <a:lstStyle/>
          <a:p>
            <a:pPr algn="ctr" indent="0" marL="0">
              <a:lnSpc>
                <a:spcPts val="2150"/>
              </a:lnSpc>
              <a:buNone/>
            </a:pPr>
            <a:r>
              <a:rPr lang="en-US" sz="1750" b="1" dirty="0">
                <a:solidFill>
                  <a:srgbClr val="272525"/>
                </a:solidFill>
                <a:latin typeface="Barlow Bold" pitchFamily="34" charset="0"/>
                <a:ea typeface="Barlow Bold" pitchFamily="34" charset="-122"/>
                <a:cs typeface="Barlow Bold" pitchFamily="34" charset="-120"/>
              </a:rPr>
              <a:t>Cost Field</a:t>
            </a:r>
            <a:endParaRPr lang="en-US" sz="1750" dirty="0"/>
          </a:p>
        </p:txBody>
      </p:sp>
      <p:sp>
        <p:nvSpPr>
          <p:cNvPr id="10" name="Text 7"/>
          <p:cNvSpPr/>
          <p:nvPr/>
        </p:nvSpPr>
        <p:spPr>
          <a:xfrm>
            <a:off x="7568803" y="2411254"/>
            <a:ext cx="6300549" cy="541258"/>
          </a:xfrm>
          <a:prstGeom prst="rect">
            <a:avLst/>
          </a:prstGeom>
          <a:noFill/>
          <a:ln/>
        </p:spPr>
        <p:txBody>
          <a:bodyPr wrap="square" lIns="0" tIns="0" rIns="0" bIns="0" rtlCol="0" anchor="t"/>
          <a:lstStyle/>
          <a:p>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Null values in approx_cost(for two people) were substituted with the </a:t>
            </a:r>
            <a:pPr algn="ctr" indent="0" marL="0">
              <a:lnSpc>
                <a:spcPts val="2100"/>
              </a:lnSpc>
              <a:buNone/>
            </a:pPr>
            <a:r>
              <a:rPr lang="en-US" sz="1300" b="1" dirty="0">
                <a:solidFill>
                  <a:srgbClr val="272525"/>
                </a:solidFill>
                <a:latin typeface="Montserrat" pitchFamily="34" charset="0"/>
                <a:ea typeface="Montserrat" pitchFamily="34" charset="-122"/>
                <a:cs typeface="Montserrat" pitchFamily="34" charset="-120"/>
              </a:rPr>
              <a:t>column mean</a:t>
            </a:r>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 preventing bias in subsequent cost analyses.</a:t>
            </a:r>
            <a:endParaRPr lang="en-US" sz="1300" dirty="0"/>
          </a:p>
        </p:txBody>
      </p:sp>
      <p:pic>
        <p:nvPicPr>
          <p:cNvPr id="11" name="Image 1" descr="preencoded.png">    </p:cNvPr>
          <p:cNvPicPr>
            <a:picLocks noChangeAspect="1"/>
          </p:cNvPicPr>
          <p:nvPr/>
        </p:nvPicPr>
        <p:blipFill>
          <a:blip r:embed="rId2"/>
          <a:stretch>
            <a:fillRect/>
          </a:stretch>
        </p:blipFill>
        <p:spPr>
          <a:xfrm>
            <a:off x="7568803" y="3142774"/>
            <a:ext cx="6300549" cy="3472696"/>
          </a:xfrm>
          <a:prstGeom prst="rect">
            <a:avLst/>
          </a:prstGeom>
        </p:spPr>
      </p:pic>
      <p:sp>
        <p:nvSpPr>
          <p:cNvPr id="12" name="Text 8"/>
          <p:cNvSpPr/>
          <p:nvPr/>
        </p:nvSpPr>
        <p:spPr>
          <a:xfrm>
            <a:off x="9590484" y="6805732"/>
            <a:ext cx="2257068" cy="278130"/>
          </a:xfrm>
          <a:prstGeom prst="rect">
            <a:avLst/>
          </a:prstGeom>
          <a:noFill/>
          <a:ln/>
        </p:spPr>
        <p:txBody>
          <a:bodyPr wrap="none" lIns="0" tIns="0" rIns="0" bIns="0" rtlCol="0" anchor="t"/>
          <a:lstStyle/>
          <a:p>
            <a:pPr algn="ctr" indent="0" marL="0">
              <a:lnSpc>
                <a:spcPts val="2150"/>
              </a:lnSpc>
              <a:buNone/>
            </a:pPr>
            <a:r>
              <a:rPr lang="en-US" sz="1750" b="1" dirty="0">
                <a:solidFill>
                  <a:srgbClr val="272525"/>
                </a:solidFill>
                <a:latin typeface="Barlow Bold" pitchFamily="34" charset="0"/>
                <a:ea typeface="Barlow Bold" pitchFamily="34" charset="-122"/>
                <a:cs typeface="Barlow Bold" pitchFamily="34" charset="-120"/>
              </a:rPr>
              <a:t>Categorical Imputation</a:t>
            </a:r>
            <a:endParaRPr lang="en-US" sz="1750" dirty="0"/>
          </a:p>
        </p:txBody>
      </p:sp>
      <p:sp>
        <p:nvSpPr>
          <p:cNvPr id="13" name="Text 9"/>
          <p:cNvSpPr/>
          <p:nvPr/>
        </p:nvSpPr>
        <p:spPr>
          <a:xfrm>
            <a:off x="7568803" y="7185303"/>
            <a:ext cx="6300549" cy="541258"/>
          </a:xfrm>
          <a:prstGeom prst="rect">
            <a:avLst/>
          </a:prstGeom>
          <a:noFill/>
          <a:ln/>
        </p:spPr>
        <p:txBody>
          <a:bodyPr wrap="square" lIns="0" tIns="0" rIns="0" bIns="0" rtlCol="0" anchor="t"/>
          <a:lstStyle/>
          <a:p>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For rest_type, dish_liked, and cuisines, missing values were  filled with the column’s</a:t>
            </a:r>
            <a:pPr algn="ctr" indent="0" marL="0">
              <a:lnSpc>
                <a:spcPts val="2100"/>
              </a:lnSpc>
              <a:buNone/>
            </a:pPr>
            <a:r>
              <a:rPr lang="en-US" sz="1300" b="1" dirty="0">
                <a:solidFill>
                  <a:srgbClr val="272525"/>
                </a:solidFill>
                <a:latin typeface="Montserrat" pitchFamily="34" charset="0"/>
                <a:ea typeface="Montserrat" pitchFamily="34" charset="-122"/>
                <a:cs typeface="Montserrat" pitchFamily="34" charset="-120"/>
              </a:rPr>
              <a:t> statistical mode </a:t>
            </a:r>
            <a:pPr algn="ctr"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to maintain categorical integrity</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656034"/>
            <a:ext cx="4276130" cy="534591"/>
          </a:xfrm>
          <a:prstGeom prst="rect">
            <a:avLst/>
          </a:prstGeom>
          <a:noFill/>
          <a:ln/>
        </p:spPr>
        <p:txBody>
          <a:bodyPr wrap="none" lIns="0" tIns="0" rIns="0" bIns="0" rtlCol="0" anchor="t"/>
          <a:lstStyle/>
          <a:p>
            <a:pPr algn="l" indent="0" marL="0">
              <a:lnSpc>
                <a:spcPts val="4200"/>
              </a:lnSpc>
              <a:buNone/>
            </a:pPr>
            <a:r>
              <a:rPr lang="en-US" sz="3350" b="1" dirty="0">
                <a:solidFill>
                  <a:srgbClr val="7068F4"/>
                </a:solidFill>
                <a:latin typeface="Barlow Bold" pitchFamily="34" charset="0"/>
                <a:ea typeface="Barlow Bold" pitchFamily="34" charset="-122"/>
                <a:cs typeface="Barlow Bold" pitchFamily="34" charset="-120"/>
              </a:rPr>
              <a:t>Feature Engineering</a:t>
            </a:r>
            <a:endParaRPr lang="en-US" sz="3350" dirty="0"/>
          </a:p>
        </p:txBody>
      </p:sp>
      <p:sp>
        <p:nvSpPr>
          <p:cNvPr id="3" name="Shape 1"/>
          <p:cNvSpPr/>
          <p:nvPr/>
        </p:nvSpPr>
        <p:spPr>
          <a:xfrm>
            <a:off x="758309" y="1515547"/>
            <a:ext cx="4263033" cy="6058019"/>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4" name="Text 2"/>
          <p:cNvSpPr/>
          <p:nvPr/>
        </p:nvSpPr>
        <p:spPr>
          <a:xfrm>
            <a:off x="1820823" y="1677948"/>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Service Score</a:t>
            </a:r>
            <a:endParaRPr lang="en-US" sz="1650" dirty="0"/>
          </a:p>
        </p:txBody>
      </p:sp>
      <p:sp>
        <p:nvSpPr>
          <p:cNvPr id="5" name="Text 3"/>
          <p:cNvSpPr/>
          <p:nvPr/>
        </p:nvSpPr>
        <p:spPr>
          <a:xfrm>
            <a:off x="920710" y="2042636"/>
            <a:ext cx="3938230" cy="1040130"/>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Binary encodings of </a:t>
            </a:r>
            <a:pPr algn="ctr" indent="0" marL="0">
              <a:lnSpc>
                <a:spcPts val="2000"/>
              </a:lnSpc>
              <a:buNone/>
            </a:pPr>
            <a:r>
              <a:rPr lang="en-US" sz="1250" dirty="0">
                <a:solidFill>
                  <a:srgbClr val="F44444"/>
                </a:solidFill>
                <a:latin typeface="Montserrat" pitchFamily="34" charset="0"/>
                <a:ea typeface="Montserrat" pitchFamily="34" charset="-122"/>
                <a:cs typeface="Montserrat" pitchFamily="34" charset="-120"/>
              </a:rPr>
              <a:t>online_order </a:t>
            </a:r>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and </a:t>
            </a:r>
            <a:pPr algn="ctr" indent="0" marL="0">
              <a:lnSpc>
                <a:spcPts val="2000"/>
              </a:lnSpc>
              <a:buNone/>
            </a:pPr>
            <a:r>
              <a:rPr lang="en-US" sz="1250" dirty="0">
                <a:solidFill>
                  <a:srgbClr val="F44444"/>
                </a:solidFill>
                <a:latin typeface="Montserrat" pitchFamily="34" charset="0"/>
                <a:ea typeface="Montserrat" pitchFamily="34" charset="-122"/>
                <a:cs typeface="Montserrat" pitchFamily="34" charset="-120"/>
              </a:rPr>
              <a:t>book_table</a:t>
            </a:r>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 were summed into a composite service_score, reflecting overall service capability.</a:t>
            </a:r>
            <a:endParaRPr lang="en-US" sz="1250" dirty="0"/>
          </a:p>
        </p:txBody>
      </p:sp>
      <p:pic>
        <p:nvPicPr>
          <p:cNvPr id="6" name="Image 0" descr="preencoded.png">    </p:cNvPr>
          <p:cNvPicPr>
            <a:picLocks noChangeAspect="1"/>
          </p:cNvPicPr>
          <p:nvPr/>
        </p:nvPicPr>
        <p:blipFill>
          <a:blip r:embed="rId1"/>
          <a:stretch>
            <a:fillRect/>
          </a:stretch>
        </p:blipFill>
        <p:spPr>
          <a:xfrm>
            <a:off x="920710" y="3265527"/>
            <a:ext cx="3938230" cy="2211467"/>
          </a:xfrm>
          <a:prstGeom prst="rect">
            <a:avLst/>
          </a:prstGeom>
        </p:spPr>
      </p:pic>
      <p:sp>
        <p:nvSpPr>
          <p:cNvPr id="7" name="Shape 4"/>
          <p:cNvSpPr/>
          <p:nvPr/>
        </p:nvSpPr>
        <p:spPr>
          <a:xfrm>
            <a:off x="5183743" y="1515547"/>
            <a:ext cx="4263033" cy="6058019"/>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8" name="Text 5"/>
          <p:cNvSpPr/>
          <p:nvPr/>
        </p:nvSpPr>
        <p:spPr>
          <a:xfrm>
            <a:off x="6246257" y="1677948"/>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Dimension Tables</a:t>
            </a:r>
            <a:endParaRPr lang="en-US" sz="1650" dirty="0"/>
          </a:p>
        </p:txBody>
      </p:sp>
      <p:sp>
        <p:nvSpPr>
          <p:cNvPr id="9" name="Text 6"/>
          <p:cNvSpPr/>
          <p:nvPr/>
        </p:nvSpPr>
        <p:spPr>
          <a:xfrm>
            <a:off x="5346144" y="2042636"/>
            <a:ext cx="3938230" cy="1300163"/>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Multi-valued fields were exploded into separate dimension tables (CuisineDim and ServiceTypeDim) linked by restaurant name. This normalization facilitated flexible slicing in dashboards.</a:t>
            </a:r>
            <a:endParaRPr lang="en-US" sz="1250" dirty="0"/>
          </a:p>
        </p:txBody>
      </p:sp>
      <p:pic>
        <p:nvPicPr>
          <p:cNvPr id="10" name="Image 1" descr="preencoded.png">    </p:cNvPr>
          <p:cNvPicPr>
            <a:picLocks noChangeAspect="1"/>
          </p:cNvPicPr>
          <p:nvPr/>
        </p:nvPicPr>
        <p:blipFill>
          <a:blip r:embed="rId2"/>
          <a:stretch>
            <a:fillRect/>
          </a:stretch>
        </p:blipFill>
        <p:spPr>
          <a:xfrm>
            <a:off x="5346144" y="3525560"/>
            <a:ext cx="3938230" cy="1990249"/>
          </a:xfrm>
          <a:prstGeom prst="rect">
            <a:avLst/>
          </a:prstGeom>
        </p:spPr>
      </p:pic>
      <p:pic>
        <p:nvPicPr>
          <p:cNvPr id="11" name="Image 2" descr="preencoded.png">    </p:cNvPr>
          <p:cNvPicPr>
            <a:picLocks noChangeAspect="1"/>
          </p:cNvPicPr>
          <p:nvPr/>
        </p:nvPicPr>
        <p:blipFill>
          <a:blip r:embed="rId3"/>
          <a:stretch>
            <a:fillRect/>
          </a:stretch>
        </p:blipFill>
        <p:spPr>
          <a:xfrm>
            <a:off x="5521523" y="5698569"/>
            <a:ext cx="3587472" cy="1712595"/>
          </a:xfrm>
          <a:prstGeom prst="rect">
            <a:avLst/>
          </a:prstGeom>
        </p:spPr>
      </p:pic>
      <p:sp>
        <p:nvSpPr>
          <p:cNvPr id="12" name="Shape 7"/>
          <p:cNvSpPr/>
          <p:nvPr/>
        </p:nvSpPr>
        <p:spPr>
          <a:xfrm>
            <a:off x="9609177" y="1515547"/>
            <a:ext cx="4263033" cy="6058019"/>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13" name="Text 8"/>
          <p:cNvSpPr/>
          <p:nvPr/>
        </p:nvSpPr>
        <p:spPr>
          <a:xfrm>
            <a:off x="10671691" y="1677948"/>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Geocoding</a:t>
            </a:r>
            <a:endParaRPr lang="en-US" sz="1650" dirty="0"/>
          </a:p>
        </p:txBody>
      </p:sp>
      <p:sp>
        <p:nvSpPr>
          <p:cNvPr id="14" name="Text 9"/>
          <p:cNvSpPr/>
          <p:nvPr/>
        </p:nvSpPr>
        <p:spPr>
          <a:xfrm>
            <a:off x="9771578" y="2042636"/>
            <a:ext cx="3938230" cy="1040130"/>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Restaurant addresses were geocoded via the Google Maps API, producing latitude and longitude coordinates that enabled spatial analysis.</a:t>
            </a:r>
            <a:endParaRPr lang="en-US" sz="1250" dirty="0"/>
          </a:p>
        </p:txBody>
      </p:sp>
      <p:sp>
        <p:nvSpPr>
          <p:cNvPr id="15" name="Text 10"/>
          <p:cNvSpPr/>
          <p:nvPr/>
        </p:nvSpPr>
        <p:spPr>
          <a:xfrm>
            <a:off x="10671691" y="3180159"/>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Price Range Bucketing</a:t>
            </a:r>
            <a:endParaRPr lang="en-US" sz="1650" dirty="0"/>
          </a:p>
        </p:txBody>
      </p:sp>
      <p:sp>
        <p:nvSpPr>
          <p:cNvPr id="16" name="Text 11"/>
          <p:cNvSpPr/>
          <p:nvPr/>
        </p:nvSpPr>
        <p:spPr>
          <a:xfrm>
            <a:off x="9771578" y="3544848"/>
            <a:ext cx="3938230" cy="780098"/>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We segmented approx_cost(for two people) into six discrete bins (e.g., 0–500, 501–1000 up to 3500+), stored in a new price_range column.</a:t>
            </a:r>
            <a:endParaRPr lang="en-US" sz="1250" dirty="0"/>
          </a:p>
        </p:txBody>
      </p:sp>
      <p:pic>
        <p:nvPicPr>
          <p:cNvPr id="17" name="Image 3" descr="preencoded.png">    </p:cNvPr>
          <p:cNvPicPr>
            <a:picLocks noChangeAspect="1"/>
          </p:cNvPicPr>
          <p:nvPr/>
        </p:nvPicPr>
        <p:blipFill>
          <a:blip r:embed="rId4"/>
          <a:stretch>
            <a:fillRect/>
          </a:stretch>
        </p:blipFill>
        <p:spPr>
          <a:xfrm>
            <a:off x="9771578" y="4507706"/>
            <a:ext cx="3938230" cy="23493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18530"/>
            <a:ext cx="7702987" cy="513159"/>
          </a:xfrm>
          <a:prstGeom prst="rect">
            <a:avLst/>
          </a:prstGeom>
          <a:noFill/>
          <a:ln/>
        </p:spPr>
        <p:txBody>
          <a:bodyPr wrap="none" lIns="0" tIns="0" rIns="0" bIns="0" rtlCol="0" anchor="t"/>
          <a:lstStyle/>
          <a:p>
            <a:pPr algn="l" indent="0" marL="0">
              <a:lnSpc>
                <a:spcPts val="4000"/>
              </a:lnSpc>
              <a:buNone/>
            </a:pPr>
            <a:r>
              <a:rPr lang="en-US" sz="3200" b="1" dirty="0">
                <a:solidFill>
                  <a:srgbClr val="7068F4"/>
                </a:solidFill>
                <a:latin typeface="Barlow Bold" pitchFamily="34" charset="0"/>
                <a:ea typeface="Barlow Bold" pitchFamily="34" charset="-122"/>
                <a:cs typeface="Barlow Bold" pitchFamily="34" charset="-120"/>
              </a:rPr>
              <a:t>Exploratory Data Analysis (EDA) Highlights</a:t>
            </a:r>
            <a:endParaRPr lang="en-US" sz="3200" dirty="0"/>
          </a:p>
        </p:txBody>
      </p:sp>
      <p:sp>
        <p:nvSpPr>
          <p:cNvPr id="3" name="Shape 1"/>
          <p:cNvSpPr/>
          <p:nvPr/>
        </p:nvSpPr>
        <p:spPr>
          <a:xfrm>
            <a:off x="758309" y="1521619"/>
            <a:ext cx="4241363" cy="6089333"/>
          </a:xfrm>
          <a:prstGeom prst="roundRect">
            <a:avLst>
              <a:gd name="adj" fmla="val 4138"/>
            </a:avLst>
          </a:prstGeom>
          <a:solidFill>
            <a:srgbClr val="EEEFF5"/>
          </a:solidFill>
          <a:ln/>
          <a:effectLst>
            <a:outerShdw sx="100000" sy="100000" kx="0" ky="0" algn="bl" rotWithShape="0" blurRad="48260" dist="24130" dir="13500000">
              <a:srgbClr val="ffffff">
                <a:alpha val="70000"/>
              </a:srgbClr>
            </a:outerShdw>
          </a:effectLst>
        </p:spPr>
      </p:sp>
      <p:sp>
        <p:nvSpPr>
          <p:cNvPr id="4" name="Text 2"/>
          <p:cNvSpPr/>
          <p:nvPr/>
        </p:nvSpPr>
        <p:spPr>
          <a:xfrm>
            <a:off x="1162288" y="1716524"/>
            <a:ext cx="3433286" cy="320635"/>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Popular Restaurants &amp; Cuisine</a:t>
            </a:r>
            <a:endParaRPr lang="en-US" sz="2000" dirty="0"/>
          </a:p>
        </p:txBody>
      </p:sp>
      <p:sp>
        <p:nvSpPr>
          <p:cNvPr id="5" name="Text 3"/>
          <p:cNvSpPr/>
          <p:nvPr/>
        </p:nvSpPr>
        <p:spPr>
          <a:xfrm>
            <a:off x="953214" y="2154079"/>
            <a:ext cx="3851553" cy="935831"/>
          </a:xfrm>
          <a:prstGeom prst="rect">
            <a:avLst/>
          </a:prstGeom>
          <a:noFill/>
          <a:ln/>
        </p:spPr>
        <p:txBody>
          <a:bodyPr wrap="square" lIns="0" tIns="0" rIns="0" bIns="0" rtlCol="0" anchor="t"/>
          <a:lstStyle/>
          <a:p>
            <a:pPr algn="ctr"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 North Indian cuisine leads with over 20,000 listings, followed by Chinese and South Indian.</a:t>
            </a:r>
            <a:endParaRPr lang="en-US" sz="1500" dirty="0"/>
          </a:p>
        </p:txBody>
      </p:sp>
      <p:pic>
        <p:nvPicPr>
          <p:cNvPr id="6" name="Image 0" descr="preencoded.png">    </p:cNvPr>
          <p:cNvPicPr>
            <a:picLocks noChangeAspect="1"/>
          </p:cNvPicPr>
          <p:nvPr/>
        </p:nvPicPr>
        <p:blipFill>
          <a:blip r:embed="rId1"/>
          <a:stretch>
            <a:fillRect/>
          </a:stretch>
        </p:blipFill>
        <p:spPr>
          <a:xfrm>
            <a:off x="953214" y="3309223"/>
            <a:ext cx="3851553" cy="1911191"/>
          </a:xfrm>
          <a:prstGeom prst="rect">
            <a:avLst/>
          </a:prstGeom>
        </p:spPr>
      </p:pic>
      <p:pic>
        <p:nvPicPr>
          <p:cNvPr id="7" name="Image 1" descr="preencoded.png">    </p:cNvPr>
          <p:cNvPicPr>
            <a:picLocks noChangeAspect="1"/>
          </p:cNvPicPr>
          <p:nvPr/>
        </p:nvPicPr>
        <p:blipFill>
          <a:blip r:embed="rId2"/>
          <a:stretch>
            <a:fillRect/>
          </a:stretch>
        </p:blipFill>
        <p:spPr>
          <a:xfrm>
            <a:off x="953214" y="5439728"/>
            <a:ext cx="3851553" cy="1976318"/>
          </a:xfrm>
          <a:prstGeom prst="rect">
            <a:avLst/>
          </a:prstGeom>
        </p:spPr>
      </p:pic>
      <p:sp>
        <p:nvSpPr>
          <p:cNvPr id="8" name="Shape 4"/>
          <p:cNvSpPr/>
          <p:nvPr/>
        </p:nvSpPr>
        <p:spPr>
          <a:xfrm>
            <a:off x="5194578" y="1521619"/>
            <a:ext cx="4241363" cy="6089333"/>
          </a:xfrm>
          <a:prstGeom prst="roundRect">
            <a:avLst>
              <a:gd name="adj" fmla="val 4138"/>
            </a:avLst>
          </a:prstGeom>
          <a:solidFill>
            <a:srgbClr val="EEEFF5"/>
          </a:solidFill>
          <a:ln/>
          <a:effectLst>
            <a:outerShdw sx="100000" sy="100000" kx="0" ky="0" algn="bl" rotWithShape="0" blurRad="48260" dist="24130" dir="13500000">
              <a:srgbClr val="ffffff">
                <a:alpha val="70000"/>
              </a:srgbClr>
            </a:outerShdw>
          </a:effectLst>
        </p:spPr>
      </p:sp>
      <p:sp>
        <p:nvSpPr>
          <p:cNvPr id="9" name="Text 5"/>
          <p:cNvSpPr/>
          <p:nvPr/>
        </p:nvSpPr>
        <p:spPr>
          <a:xfrm>
            <a:off x="6032421" y="1716524"/>
            <a:ext cx="2565678" cy="320635"/>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Market Concentration</a:t>
            </a:r>
            <a:endParaRPr lang="en-US" sz="2000" dirty="0"/>
          </a:p>
        </p:txBody>
      </p:sp>
      <p:sp>
        <p:nvSpPr>
          <p:cNvPr id="10" name="Text 6"/>
          <p:cNvSpPr/>
          <p:nvPr/>
        </p:nvSpPr>
        <p:spPr>
          <a:xfrm>
            <a:off x="5389483" y="2154079"/>
            <a:ext cx="3851553" cy="935831"/>
          </a:xfrm>
          <a:prstGeom prst="rect">
            <a:avLst/>
          </a:prstGeom>
          <a:noFill/>
          <a:ln/>
        </p:spPr>
        <p:txBody>
          <a:bodyPr wrap="square" lIns="0" tIns="0" rIns="0" bIns="0" rtlCol="0" anchor="t"/>
          <a:lstStyle/>
          <a:p>
            <a:pPr algn="ctr"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BTM and HSR Layout are dining hubs with most outlets. Central city offering more premium experience.</a:t>
            </a:r>
            <a:endParaRPr lang="en-US" sz="1500" dirty="0"/>
          </a:p>
        </p:txBody>
      </p:sp>
      <p:pic>
        <p:nvPicPr>
          <p:cNvPr id="11" name="Image 2" descr="preencoded.png">    </p:cNvPr>
          <p:cNvPicPr>
            <a:picLocks noChangeAspect="1"/>
          </p:cNvPicPr>
          <p:nvPr/>
        </p:nvPicPr>
        <p:blipFill>
          <a:blip r:embed="rId3"/>
          <a:stretch>
            <a:fillRect/>
          </a:stretch>
        </p:blipFill>
        <p:spPr>
          <a:xfrm>
            <a:off x="5389483" y="3309223"/>
            <a:ext cx="3851553" cy="1911191"/>
          </a:xfrm>
          <a:prstGeom prst="rect">
            <a:avLst/>
          </a:prstGeom>
        </p:spPr>
      </p:pic>
      <p:pic>
        <p:nvPicPr>
          <p:cNvPr id="12" name="Image 3" descr="preencoded.png">    </p:cNvPr>
          <p:cNvPicPr>
            <a:picLocks noChangeAspect="1"/>
          </p:cNvPicPr>
          <p:nvPr/>
        </p:nvPicPr>
        <p:blipFill>
          <a:blip r:embed="rId4"/>
          <a:stretch>
            <a:fillRect/>
          </a:stretch>
        </p:blipFill>
        <p:spPr>
          <a:xfrm>
            <a:off x="5389483" y="5439728"/>
            <a:ext cx="3851553" cy="1625203"/>
          </a:xfrm>
          <a:prstGeom prst="rect">
            <a:avLst/>
          </a:prstGeom>
        </p:spPr>
      </p:pic>
      <p:sp>
        <p:nvSpPr>
          <p:cNvPr id="13" name="Shape 7"/>
          <p:cNvSpPr/>
          <p:nvPr/>
        </p:nvSpPr>
        <p:spPr>
          <a:xfrm>
            <a:off x="9630847" y="1521619"/>
            <a:ext cx="4241363" cy="6089333"/>
          </a:xfrm>
          <a:prstGeom prst="roundRect">
            <a:avLst>
              <a:gd name="adj" fmla="val 4138"/>
            </a:avLst>
          </a:prstGeom>
          <a:solidFill>
            <a:srgbClr val="EEEFF5"/>
          </a:solidFill>
          <a:ln/>
          <a:effectLst>
            <a:outerShdw sx="100000" sy="100000" kx="0" ky="0" algn="bl" rotWithShape="0" blurRad="48260" dist="24130" dir="13500000">
              <a:srgbClr val="ffffff">
                <a:alpha val="70000"/>
              </a:srgbClr>
            </a:outerShdw>
          </a:effectLst>
        </p:spPr>
      </p:sp>
      <p:sp>
        <p:nvSpPr>
          <p:cNvPr id="14" name="Text 8"/>
          <p:cNvSpPr/>
          <p:nvPr/>
        </p:nvSpPr>
        <p:spPr>
          <a:xfrm>
            <a:off x="10468689" y="1716524"/>
            <a:ext cx="2565678" cy="320635"/>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Votes vs Ratings</a:t>
            </a:r>
            <a:endParaRPr lang="en-US" sz="2000" dirty="0"/>
          </a:p>
        </p:txBody>
      </p:sp>
      <p:sp>
        <p:nvSpPr>
          <p:cNvPr id="15" name="Text 9"/>
          <p:cNvSpPr/>
          <p:nvPr/>
        </p:nvSpPr>
        <p:spPr>
          <a:xfrm>
            <a:off x="9825752" y="2154079"/>
            <a:ext cx="3851553" cy="1247775"/>
          </a:xfrm>
          <a:prstGeom prst="rect">
            <a:avLst/>
          </a:prstGeom>
          <a:noFill/>
          <a:ln/>
        </p:spPr>
        <p:txBody>
          <a:bodyPr wrap="square" lIns="0" tIns="0" rIns="0" bIns="0" rtlCol="0" anchor="t"/>
          <a:lstStyle/>
          <a:p>
            <a:pPr algn="ctr"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High-vote restaurants tend to have ratings above 4.0 stars; table-booking availability correlates with popularity and satisfaction.</a:t>
            </a:r>
            <a:endParaRPr lang="en-US" sz="1500" dirty="0"/>
          </a:p>
        </p:txBody>
      </p:sp>
      <p:pic>
        <p:nvPicPr>
          <p:cNvPr id="16" name="Image 4" descr="preencoded.png">    </p:cNvPr>
          <p:cNvPicPr>
            <a:picLocks noChangeAspect="1"/>
          </p:cNvPicPr>
          <p:nvPr/>
        </p:nvPicPr>
        <p:blipFill>
          <a:blip r:embed="rId5"/>
          <a:stretch>
            <a:fillRect/>
          </a:stretch>
        </p:blipFill>
        <p:spPr>
          <a:xfrm>
            <a:off x="9825752" y="3621167"/>
            <a:ext cx="3851553" cy="22999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637342"/>
            <a:ext cx="7541062" cy="427553"/>
          </a:xfrm>
          <a:prstGeom prst="rect">
            <a:avLst/>
          </a:prstGeom>
          <a:noFill/>
          <a:ln/>
        </p:spPr>
        <p:txBody>
          <a:bodyPr wrap="none" lIns="0" tIns="0" rIns="0" bIns="0" rtlCol="0" anchor="t"/>
          <a:lstStyle/>
          <a:p>
            <a:pPr algn="l" indent="0" marL="0">
              <a:lnSpc>
                <a:spcPts val="3350"/>
              </a:lnSpc>
              <a:buNone/>
            </a:pPr>
            <a:r>
              <a:rPr lang="en-US" sz="2650" b="1" dirty="0">
                <a:solidFill>
                  <a:srgbClr val="7068F4"/>
                </a:solidFill>
                <a:latin typeface="Barlow Bold" pitchFamily="34" charset="0"/>
                <a:ea typeface="Barlow Bold" pitchFamily="34" charset="-122"/>
                <a:cs typeface="Barlow Bold" pitchFamily="34" charset="-120"/>
              </a:rPr>
              <a:t>Geospatial Visualization of Bengaluru Restaurants</a:t>
            </a:r>
            <a:endParaRPr lang="en-US" sz="2650" dirty="0"/>
          </a:p>
        </p:txBody>
      </p:sp>
      <p:sp>
        <p:nvSpPr>
          <p:cNvPr id="3" name="Shape 1"/>
          <p:cNvSpPr/>
          <p:nvPr/>
        </p:nvSpPr>
        <p:spPr>
          <a:xfrm>
            <a:off x="758309" y="1247656"/>
            <a:ext cx="4263033" cy="4454604"/>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4" name="Text 2"/>
          <p:cNvSpPr/>
          <p:nvPr/>
        </p:nvSpPr>
        <p:spPr>
          <a:xfrm>
            <a:off x="1820823" y="1410057"/>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Heatmaps</a:t>
            </a:r>
            <a:endParaRPr lang="en-US" sz="1650" dirty="0"/>
          </a:p>
        </p:txBody>
      </p:sp>
      <p:sp>
        <p:nvSpPr>
          <p:cNvPr id="5" name="Text 3"/>
          <p:cNvSpPr/>
          <p:nvPr/>
        </p:nvSpPr>
        <p:spPr>
          <a:xfrm>
            <a:off x="920710" y="1774746"/>
            <a:ext cx="3938230" cy="780098"/>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Show overall and tiered restaurant density, highlighting central &amp; southern Bengaluru's restaurant concentration.</a:t>
            </a:r>
            <a:endParaRPr lang="en-US" sz="1250" dirty="0"/>
          </a:p>
        </p:txBody>
      </p:sp>
      <p:pic>
        <p:nvPicPr>
          <p:cNvPr id="6" name="Image 0" descr="preencoded.png">    </p:cNvPr>
          <p:cNvPicPr>
            <a:picLocks noChangeAspect="1"/>
          </p:cNvPicPr>
          <p:nvPr/>
        </p:nvPicPr>
        <p:blipFill>
          <a:blip r:embed="rId1"/>
          <a:stretch>
            <a:fillRect/>
          </a:stretch>
        </p:blipFill>
        <p:spPr>
          <a:xfrm>
            <a:off x="1102757" y="2737604"/>
            <a:ext cx="3574137" cy="2802255"/>
          </a:xfrm>
          <a:prstGeom prst="rect">
            <a:avLst/>
          </a:prstGeom>
        </p:spPr>
      </p:pic>
      <p:sp>
        <p:nvSpPr>
          <p:cNvPr id="7" name="Shape 4"/>
          <p:cNvSpPr/>
          <p:nvPr/>
        </p:nvSpPr>
        <p:spPr>
          <a:xfrm>
            <a:off x="5183743" y="1247656"/>
            <a:ext cx="4263033" cy="4454604"/>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8" name="Text 5"/>
          <p:cNvSpPr/>
          <p:nvPr/>
        </p:nvSpPr>
        <p:spPr>
          <a:xfrm>
            <a:off x="6246257" y="1410057"/>
            <a:ext cx="2138005"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Marker Clusters</a:t>
            </a:r>
            <a:endParaRPr lang="en-US" sz="1650" dirty="0"/>
          </a:p>
        </p:txBody>
      </p:sp>
      <p:sp>
        <p:nvSpPr>
          <p:cNvPr id="9" name="Text 6"/>
          <p:cNvSpPr/>
          <p:nvPr/>
        </p:nvSpPr>
        <p:spPr>
          <a:xfrm>
            <a:off x="5346144" y="1774746"/>
            <a:ext cx="3938230" cy="520065"/>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Markers coloured by the number of restaurants showcase budget and premium corridors.</a:t>
            </a:r>
            <a:endParaRPr lang="en-US" sz="1250" dirty="0"/>
          </a:p>
        </p:txBody>
      </p:sp>
      <p:pic>
        <p:nvPicPr>
          <p:cNvPr id="10" name="Image 1" descr="preencoded.png">    </p:cNvPr>
          <p:cNvPicPr>
            <a:picLocks noChangeAspect="1"/>
          </p:cNvPicPr>
          <p:nvPr/>
        </p:nvPicPr>
        <p:blipFill>
          <a:blip r:embed="rId2"/>
          <a:stretch>
            <a:fillRect/>
          </a:stretch>
        </p:blipFill>
        <p:spPr>
          <a:xfrm>
            <a:off x="5346144" y="2477572"/>
            <a:ext cx="3938230" cy="2345174"/>
          </a:xfrm>
          <a:prstGeom prst="rect">
            <a:avLst/>
          </a:prstGeom>
        </p:spPr>
      </p:pic>
      <p:sp>
        <p:nvSpPr>
          <p:cNvPr id="11" name="Shape 7"/>
          <p:cNvSpPr/>
          <p:nvPr/>
        </p:nvSpPr>
        <p:spPr>
          <a:xfrm>
            <a:off x="9609177" y="1247656"/>
            <a:ext cx="4263033" cy="4454604"/>
          </a:xfrm>
          <a:prstGeom prst="roundRect">
            <a:avLst>
              <a:gd name="adj" fmla="val 3431"/>
            </a:avLst>
          </a:prstGeom>
          <a:solidFill>
            <a:srgbClr val="EEEFF5"/>
          </a:solidFill>
          <a:ln/>
          <a:effectLst>
            <a:outerShdw sx="100000" sy="100000" kx="0" ky="0" algn="bl" rotWithShape="0" blurRad="39370" dist="19050" dir="13500000">
              <a:srgbClr val="ffffff">
                <a:alpha val="70000"/>
              </a:srgbClr>
            </a:outerShdw>
          </a:effectLst>
        </p:spPr>
      </p:sp>
      <p:sp>
        <p:nvSpPr>
          <p:cNvPr id="12" name="Text 8"/>
          <p:cNvSpPr/>
          <p:nvPr/>
        </p:nvSpPr>
        <p:spPr>
          <a:xfrm>
            <a:off x="10401657" y="1410057"/>
            <a:ext cx="2677954" cy="267295"/>
          </a:xfrm>
          <a:prstGeom prst="rect">
            <a:avLst/>
          </a:prstGeom>
          <a:noFill/>
          <a:ln/>
        </p:spPr>
        <p:txBody>
          <a:bodyPr wrap="none" lIns="0" tIns="0" rIns="0" bIns="0" rtlCol="0" anchor="t"/>
          <a:lstStyle/>
          <a:p>
            <a:pPr algn="ctr"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Neighbourhood Aggregation</a:t>
            </a:r>
            <a:endParaRPr lang="en-US" sz="1650" dirty="0"/>
          </a:p>
        </p:txBody>
      </p:sp>
      <p:sp>
        <p:nvSpPr>
          <p:cNvPr id="13" name="Text 9"/>
          <p:cNvSpPr/>
          <p:nvPr/>
        </p:nvSpPr>
        <p:spPr>
          <a:xfrm>
            <a:off x="9771578" y="1774746"/>
            <a:ext cx="3938230" cy="780098"/>
          </a:xfrm>
          <a:prstGeom prst="rect">
            <a:avLst/>
          </a:prstGeom>
          <a:noFill/>
          <a:ln/>
        </p:spPr>
        <p:txBody>
          <a:bodyPr wrap="square" lIns="0" tIns="0" rIns="0" bIns="0" rtlCol="0" anchor="t"/>
          <a:lstStyle/>
          <a:p>
            <a:pPr algn="ctr"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Bubble maps reveal outlet counts and average ratings, with BTM showing high density and Lavelle Road high ratings.</a:t>
            </a:r>
            <a:endParaRPr lang="en-US" sz="1250" dirty="0"/>
          </a:p>
        </p:txBody>
      </p:sp>
      <p:pic>
        <p:nvPicPr>
          <p:cNvPr id="14" name="Image 2" descr="preencoded.png">    </p:cNvPr>
          <p:cNvPicPr>
            <a:picLocks noChangeAspect="1"/>
          </p:cNvPicPr>
          <p:nvPr/>
        </p:nvPicPr>
        <p:blipFill>
          <a:blip r:embed="rId3"/>
          <a:stretch>
            <a:fillRect/>
          </a:stretch>
        </p:blipFill>
        <p:spPr>
          <a:xfrm>
            <a:off x="9771578" y="2737604"/>
            <a:ext cx="3938230" cy="2477453"/>
          </a:xfrm>
          <a:prstGeom prst="rect">
            <a:avLst/>
          </a:prstGeom>
        </p:spPr>
      </p:pic>
      <p:sp>
        <p:nvSpPr>
          <p:cNvPr id="15" name="Shape 10"/>
          <p:cNvSpPr/>
          <p:nvPr/>
        </p:nvSpPr>
        <p:spPr>
          <a:xfrm>
            <a:off x="758309" y="5864662"/>
            <a:ext cx="13113782" cy="1727478"/>
          </a:xfrm>
          <a:prstGeom prst="roundRect">
            <a:avLst>
              <a:gd name="adj" fmla="val 8466"/>
            </a:avLst>
          </a:prstGeom>
          <a:solidFill>
            <a:srgbClr val="EEEFF5"/>
          </a:solidFill>
          <a:ln/>
          <a:effectLst>
            <a:outerShdw sx="100000" sy="100000" kx="0" ky="0" algn="bl" rotWithShape="0" blurRad="39370" dist="19050" dir="13500000">
              <a:srgbClr val="ffffff">
                <a:alpha val="70000"/>
              </a:srgbClr>
            </a:outerShdw>
          </a:effectLst>
        </p:spPr>
      </p:sp>
      <p:sp>
        <p:nvSpPr>
          <p:cNvPr id="16" name="Text 11"/>
          <p:cNvSpPr/>
          <p:nvPr/>
        </p:nvSpPr>
        <p:spPr>
          <a:xfrm>
            <a:off x="920710" y="6027063"/>
            <a:ext cx="2138005" cy="267295"/>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Barlow Bold" pitchFamily="34" charset="0"/>
                <a:ea typeface="Barlow Bold" pitchFamily="34" charset="-122"/>
                <a:cs typeface="Barlow Bold" pitchFamily="34" charset="-120"/>
              </a:rPr>
              <a:t>Cuisine Insights</a:t>
            </a:r>
            <a:endParaRPr lang="en-US" sz="1650" dirty="0"/>
          </a:p>
        </p:txBody>
      </p:sp>
      <p:sp>
        <p:nvSpPr>
          <p:cNvPr id="17" name="Text 12"/>
          <p:cNvSpPr/>
          <p:nvPr/>
        </p:nvSpPr>
        <p:spPr>
          <a:xfrm>
            <a:off x="920710" y="6391751"/>
            <a:ext cx="12788979" cy="260033"/>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Montserrat" pitchFamily="34" charset="0"/>
                <a:ea typeface="Montserrat" pitchFamily="34" charset="-122"/>
                <a:cs typeface="Montserrat" pitchFamily="34" charset="-120"/>
              </a:rPr>
              <a:t>Color-coded markers identify top-rated cuisines by location, guiding users to preferred dining options.</a:t>
            </a:r>
            <a:endParaRPr lang="en-US" sz="1250" dirty="0"/>
          </a:p>
        </p:txBody>
      </p:sp>
      <p:pic>
        <p:nvPicPr>
          <p:cNvPr id="18" name="Image 3" descr="preencoded.png">
            <a:hlinkClick r:id="rId5" tooltip=""/>
          </p:cNvPr>
          <p:cNvPicPr>
            <a:picLocks noChangeAspect="1"/>
          </p:cNvPicPr>
          <p:nvPr/>
        </p:nvPicPr>
        <p:blipFill>
          <a:blip r:embed="rId4"/>
          <a:stretch>
            <a:fillRect/>
          </a:stretch>
        </p:blipFill>
        <p:spPr>
          <a:xfrm>
            <a:off x="920710" y="6834545"/>
            <a:ext cx="9591675" cy="5951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853559"/>
            <a:ext cx="9923859"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Sentiment Analysis and Review Scoring</a:t>
            </a:r>
            <a:endParaRPr lang="en-US" sz="4450" dirty="0"/>
          </a:p>
        </p:txBody>
      </p:sp>
      <p:sp>
        <p:nvSpPr>
          <p:cNvPr id="3" name="Text 1"/>
          <p:cNvSpPr/>
          <p:nvPr/>
        </p:nvSpPr>
        <p:spPr>
          <a:xfrm>
            <a:off x="758309" y="1891189"/>
            <a:ext cx="6304836" cy="570071"/>
          </a:xfrm>
          <a:prstGeom prst="rect">
            <a:avLst/>
          </a:prstGeom>
          <a:noFill/>
          <a:ln/>
        </p:spPr>
        <p:txBody>
          <a:bodyPr wrap="none" lIns="0" tIns="0" rIns="0" bIns="0" rtlCol="0" anchor="t"/>
          <a:lstStyle/>
          <a:p>
            <a:pPr algn="l"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Review Parsing &amp; Text Cleaning</a:t>
            </a:r>
            <a:endParaRPr lang="en-US" sz="3550" dirty="0"/>
          </a:p>
        </p:txBody>
      </p:sp>
      <p:sp>
        <p:nvSpPr>
          <p:cNvPr id="4" name="Text 2"/>
          <p:cNvSpPr/>
          <p:nvPr/>
        </p:nvSpPr>
        <p:spPr>
          <a:xfrm>
            <a:off x="758309" y="3223260"/>
            <a:ext cx="3937040" cy="1447800"/>
          </a:xfrm>
          <a:prstGeom prst="rect">
            <a:avLst/>
          </a:prstGeom>
          <a:noFill/>
          <a:ln/>
        </p:spPr>
        <p:txBody>
          <a:bodyPr wrap="square" lIns="0" tIns="0" rIns="0" bIns="0" rtlCol="0" anchor="t"/>
          <a:lstStyle/>
          <a:p>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Data Format:</a:t>
            </a:r>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a:t>
            </a:r>
            <a:pPr algn="r" indent="0" marL="0">
              <a:lnSpc>
                <a:spcPts val="2800"/>
              </a:lnSpc>
              <a:buNone/>
            </a:pPr>
            <a:r>
              <a:rPr lang="en-US" sz="2200" b="1" dirty="0">
                <a:solidFill>
                  <a:srgbClr val="272525"/>
                </a:solidFill>
                <a:highlight>
                  <a:srgbClr val="D2CFFC"/>
                </a:highlight>
                <a:latin typeface="Consolas" pitchFamily="34" charset="0"/>
                <a:ea typeface="Consolas" pitchFamily="34" charset="-122"/>
                <a:cs typeface="Consolas" pitchFamily="34" charset="-120"/>
              </a:rPr>
              <a:t>reviews_list</a:t>
            </a:r>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column contains stringified tuples like </a:t>
            </a:r>
            <a:pPr algn="r" indent="0" marL="0">
              <a:lnSpc>
                <a:spcPts val="2800"/>
              </a:lnSpc>
              <a:buNone/>
            </a:pPr>
            <a:r>
              <a:rPr lang="en-US" sz="2200" b="1" dirty="0">
                <a:solidFill>
                  <a:srgbClr val="272525"/>
                </a:solidFill>
                <a:highlight>
                  <a:srgbClr val="D2CFFC"/>
                </a:highlight>
                <a:latin typeface="Consolas" pitchFamily="34" charset="0"/>
                <a:ea typeface="Consolas" pitchFamily="34" charset="-122"/>
                <a:cs typeface="Consolas" pitchFamily="34" charset="-120"/>
              </a:rPr>
              <a:t>('Rated 4.0', 'RATED  Review text…')</a:t>
            </a:r>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a:t>
            </a:r>
            <a:endParaRPr lang="en-US" sz="2200" dirty="0"/>
          </a:p>
        </p:txBody>
      </p:sp>
      <p:pic>
        <p:nvPicPr>
          <p:cNvPr id="5" name="Image 0" descr="preencoded.png">    </p:cNvPr>
          <p:cNvPicPr>
            <a:picLocks noChangeAspect="1"/>
          </p:cNvPicPr>
          <p:nvPr/>
        </p:nvPicPr>
        <p:blipFill>
          <a:blip r:embed="rId1"/>
          <a:stretch>
            <a:fillRect/>
          </a:stretch>
        </p:blipFill>
        <p:spPr>
          <a:xfrm>
            <a:off x="5020270" y="2786182"/>
            <a:ext cx="4589740" cy="4589740"/>
          </a:xfrm>
          <a:prstGeom prst="rect">
            <a:avLst/>
          </a:prstGeom>
        </p:spPr>
      </p:pic>
      <p:pic>
        <p:nvPicPr>
          <p:cNvPr id="6" name="Image 1" descr="preencoded.png">    </p:cNvPr>
          <p:cNvPicPr>
            <a:picLocks noChangeAspect="1"/>
          </p:cNvPicPr>
          <p:nvPr/>
        </p:nvPicPr>
        <p:blipFill>
          <a:blip r:embed="rId2"/>
          <a:stretch>
            <a:fillRect/>
          </a:stretch>
        </p:blipFill>
        <p:spPr>
          <a:xfrm>
            <a:off x="6017121" y="3742551"/>
            <a:ext cx="324088" cy="405170"/>
          </a:xfrm>
          <a:prstGeom prst="rect">
            <a:avLst/>
          </a:prstGeom>
        </p:spPr>
      </p:pic>
      <p:sp>
        <p:nvSpPr>
          <p:cNvPr id="7" name="Text 3"/>
          <p:cNvSpPr/>
          <p:nvPr/>
        </p:nvSpPr>
        <p:spPr>
          <a:xfrm>
            <a:off x="9934932" y="3230880"/>
            <a:ext cx="3937159" cy="143256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Safe Parsing:</a:t>
            </a:r>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Converted strings to actual lists using </a:t>
            </a:r>
            <a:pPr algn="l" indent="0" marL="0">
              <a:lnSpc>
                <a:spcPts val="2800"/>
              </a:lnSpc>
              <a:buNone/>
            </a:pPr>
            <a:r>
              <a:rPr lang="en-US" sz="2200" b="1" dirty="0">
                <a:solidFill>
                  <a:srgbClr val="272525"/>
                </a:solidFill>
                <a:highlight>
                  <a:srgbClr val="D2CFFC"/>
                </a:highlight>
                <a:latin typeface="Consolas" pitchFamily="34" charset="0"/>
                <a:ea typeface="Consolas" pitchFamily="34" charset="-122"/>
                <a:cs typeface="Consolas" pitchFamily="34" charset="-120"/>
              </a:rPr>
              <a:t>ast.literal_eval</a:t>
            </a:r>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for 100K+ entries.</a:t>
            </a:r>
            <a:endParaRPr lang="en-US" sz="2200" dirty="0"/>
          </a:p>
        </p:txBody>
      </p:sp>
      <p:pic>
        <p:nvPicPr>
          <p:cNvPr id="8" name="Image 2" descr="preencoded.png">    </p:cNvPr>
          <p:cNvPicPr>
            <a:picLocks noChangeAspect="1"/>
          </p:cNvPicPr>
          <p:nvPr/>
        </p:nvPicPr>
        <p:blipFill>
          <a:blip r:embed="rId3"/>
          <a:stretch>
            <a:fillRect/>
          </a:stretch>
        </p:blipFill>
        <p:spPr>
          <a:xfrm>
            <a:off x="5020270" y="2786182"/>
            <a:ext cx="4589740" cy="4589740"/>
          </a:xfrm>
          <a:prstGeom prst="rect">
            <a:avLst/>
          </a:prstGeom>
        </p:spPr>
      </p:pic>
      <p:pic>
        <p:nvPicPr>
          <p:cNvPr id="9" name="Image 3" descr="preencoded.png">    </p:cNvPr>
          <p:cNvPicPr>
            <a:picLocks noChangeAspect="1"/>
          </p:cNvPicPr>
          <p:nvPr/>
        </p:nvPicPr>
        <p:blipFill>
          <a:blip r:embed="rId4"/>
          <a:stretch>
            <a:fillRect/>
          </a:stretch>
        </p:blipFill>
        <p:spPr>
          <a:xfrm>
            <a:off x="8288834" y="3742551"/>
            <a:ext cx="324088" cy="405170"/>
          </a:xfrm>
          <a:prstGeom prst="rect">
            <a:avLst/>
          </a:prstGeom>
        </p:spPr>
      </p:pic>
      <p:sp>
        <p:nvSpPr>
          <p:cNvPr id="10" name="Text 4"/>
          <p:cNvSpPr/>
          <p:nvPr/>
        </p:nvSpPr>
        <p:spPr>
          <a:xfrm>
            <a:off x="9934932" y="6044446"/>
            <a:ext cx="3937159" cy="720090"/>
          </a:xfrm>
          <a:prstGeom prst="rect">
            <a:avLst/>
          </a:prstGeom>
          <a:noFill/>
          <a:ln/>
        </p:spPr>
        <p:txBody>
          <a:bodyPr wrap="squar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Unicode Fixes:</a:t>
            </a:r>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Applied </a:t>
            </a:r>
            <a:pPr algn="l" indent="0" marL="0">
              <a:lnSpc>
                <a:spcPts val="2800"/>
              </a:lnSpc>
              <a:buNone/>
            </a:pPr>
            <a:r>
              <a:rPr lang="en-US" sz="2200" b="1" dirty="0">
                <a:solidFill>
                  <a:srgbClr val="272525"/>
                </a:solidFill>
                <a:highlight>
                  <a:srgbClr val="D2CFFC"/>
                </a:highlight>
                <a:latin typeface="Consolas" pitchFamily="34" charset="0"/>
                <a:ea typeface="Consolas" pitchFamily="34" charset="-122"/>
                <a:cs typeface="Consolas" pitchFamily="34" charset="-120"/>
              </a:rPr>
              <a:t>ftfy</a:t>
            </a:r>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to correct garbled characters.</a:t>
            </a:r>
            <a:endParaRPr lang="en-US" sz="2200" dirty="0"/>
          </a:p>
        </p:txBody>
      </p:sp>
      <p:pic>
        <p:nvPicPr>
          <p:cNvPr id="11" name="Image 4" descr="preencoded.png">    </p:cNvPr>
          <p:cNvPicPr>
            <a:picLocks noChangeAspect="1"/>
          </p:cNvPicPr>
          <p:nvPr/>
        </p:nvPicPr>
        <p:blipFill>
          <a:blip r:embed="rId5"/>
          <a:stretch>
            <a:fillRect/>
          </a:stretch>
        </p:blipFill>
        <p:spPr>
          <a:xfrm>
            <a:off x="5020270" y="2786182"/>
            <a:ext cx="4589740" cy="4589740"/>
          </a:xfrm>
          <a:prstGeom prst="rect">
            <a:avLst/>
          </a:prstGeom>
        </p:spPr>
      </p:pic>
      <p:pic>
        <p:nvPicPr>
          <p:cNvPr id="12" name="Image 5" descr="preencoded.png">    </p:cNvPr>
          <p:cNvPicPr>
            <a:picLocks noChangeAspect="1"/>
          </p:cNvPicPr>
          <p:nvPr/>
        </p:nvPicPr>
        <p:blipFill>
          <a:blip r:embed="rId6"/>
          <a:stretch>
            <a:fillRect/>
          </a:stretch>
        </p:blipFill>
        <p:spPr>
          <a:xfrm>
            <a:off x="8288834" y="6014264"/>
            <a:ext cx="324088" cy="405170"/>
          </a:xfrm>
          <a:prstGeom prst="rect">
            <a:avLst/>
          </a:prstGeom>
        </p:spPr>
      </p:pic>
      <p:sp>
        <p:nvSpPr>
          <p:cNvPr id="13" name="Text 5"/>
          <p:cNvSpPr/>
          <p:nvPr/>
        </p:nvSpPr>
        <p:spPr>
          <a:xfrm>
            <a:off x="758309" y="5870138"/>
            <a:ext cx="3937040" cy="1068705"/>
          </a:xfrm>
          <a:prstGeom prst="rect">
            <a:avLst/>
          </a:prstGeom>
          <a:noFill/>
          <a:ln/>
        </p:spPr>
        <p:txBody>
          <a:bodyPr wrap="square" lIns="0" tIns="0" rIns="0" bIns="0" rtlCol="0" anchor="t"/>
          <a:lstStyle/>
          <a:p>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Regex Cleanup:</a:t>
            </a:r>
            <a:pPr algn="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Removed URLs, punctuation, non-alphanumeric characters etc.</a:t>
            </a:r>
            <a:endParaRPr lang="en-US" sz="2200" dirty="0"/>
          </a:p>
        </p:txBody>
      </p:sp>
      <p:pic>
        <p:nvPicPr>
          <p:cNvPr id="14" name="Image 6" descr="preencoded.png">    </p:cNvPr>
          <p:cNvPicPr>
            <a:picLocks noChangeAspect="1"/>
          </p:cNvPicPr>
          <p:nvPr/>
        </p:nvPicPr>
        <p:blipFill>
          <a:blip r:embed="rId7"/>
          <a:stretch>
            <a:fillRect/>
          </a:stretch>
        </p:blipFill>
        <p:spPr>
          <a:xfrm>
            <a:off x="5020270" y="2786182"/>
            <a:ext cx="4589740" cy="4589740"/>
          </a:xfrm>
          <a:prstGeom prst="rect">
            <a:avLst/>
          </a:prstGeom>
        </p:spPr>
      </p:pic>
      <p:pic>
        <p:nvPicPr>
          <p:cNvPr id="15" name="Image 7" descr="preencoded.png">    </p:cNvPr>
          <p:cNvPicPr>
            <a:picLocks noChangeAspect="1"/>
          </p:cNvPicPr>
          <p:nvPr/>
        </p:nvPicPr>
        <p:blipFill>
          <a:blip r:embed="rId8"/>
          <a:stretch>
            <a:fillRect/>
          </a:stretch>
        </p:blipFill>
        <p:spPr>
          <a:xfrm>
            <a:off x="6017121" y="6014264"/>
            <a:ext cx="324088" cy="4051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2025-05-16T03:16:22Z</dcterms:created>
  <dcterms:modified xsi:type="dcterms:W3CDTF">2025-05-16T03:16:22Z</dcterms:modified>
</cp:coreProperties>
</file>